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handoutMasterIdLst>
    <p:handoutMasterId r:id="rId49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8" r:id="rId21"/>
    <p:sldId id="279" r:id="rId22"/>
    <p:sldId id="280" r:id="rId23"/>
    <p:sldId id="277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8" r:id="rId41"/>
    <p:sldId id="299" r:id="rId42"/>
    <p:sldId id="300" r:id="rId43"/>
    <p:sldId id="301" r:id="rId44"/>
    <p:sldId id="302" r:id="rId45"/>
    <p:sldId id="303" r:id="rId46"/>
    <p:sldId id="304" r:id="rId47"/>
  </p:sldIdLst>
  <p:sldSz cx="9144000" cy="6858000" type="screen4x3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4" autoAdjust="0"/>
    <p:restoredTop sz="94702" autoAdjust="0"/>
  </p:normalViewPr>
  <p:slideViewPr>
    <p:cSldViewPr snapToGrid="0" snapToObjects="1">
      <p:cViewPr varScale="1">
        <p:scale>
          <a:sx n="101" d="100"/>
          <a:sy n="101" d="100"/>
        </p:scale>
        <p:origin x="-1864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printerSettings" Target="printerSettings/printerSettings1.bin"/><Relationship Id="rId51" Type="http://schemas.openxmlformats.org/officeDocument/2006/relationships/presProps" Target="presProps.xml"/><Relationship Id="rId52" Type="http://schemas.openxmlformats.org/officeDocument/2006/relationships/viewProps" Target="viewProps.xml"/><Relationship Id="rId53" Type="http://schemas.openxmlformats.org/officeDocument/2006/relationships/theme" Target="theme/theme1.xml"/><Relationship Id="rId54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notesMaster" Target="notesMasters/notesMaster1.xml"/><Relationship Id="rId4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3C9397-5329-204D-BCA5-29218CE0E25D}" type="doc">
      <dgm:prSet loTypeId="urn:microsoft.com/office/officeart/2005/8/layout/pyramid1" loCatId="" qsTypeId="urn:microsoft.com/office/officeart/2005/8/quickstyle/simple2" qsCatId="simple" csTypeId="urn:microsoft.com/office/officeart/2005/8/colors/accent1_2" csCatId="accent1" phldr="1"/>
      <dgm:spPr/>
    </dgm:pt>
    <dgm:pt modelId="{82B4307B-BC96-DE48-AC94-13D12AF75BFE}">
      <dgm:prSet phldrT="[Text]" custT="1"/>
      <dgm:spPr/>
      <dgm:t>
        <a:bodyPr/>
        <a:lstStyle/>
        <a:p>
          <a:pPr algn="ctr"/>
          <a:r>
            <a:rPr lang="ta-IN" sz="1800" dirty="0">
              <a:latin typeface="Calibri"/>
              <a:cs typeface="Calibri"/>
            </a:rPr>
            <a:t>vizija (gdje želimo biti?)</a:t>
          </a:r>
          <a:endParaRPr lang="en-US" sz="1800" dirty="0">
            <a:latin typeface="Calibri"/>
            <a:cs typeface="Calibri"/>
          </a:endParaRPr>
        </a:p>
      </dgm:t>
    </dgm:pt>
    <dgm:pt modelId="{5CE12325-25FA-5C4A-832B-CC3A178B2E28}" type="parTrans" cxnId="{A1A5C875-1B53-2D45-85D2-A5459FEC82CD}">
      <dgm:prSet/>
      <dgm:spPr/>
      <dgm:t>
        <a:bodyPr/>
        <a:lstStyle/>
        <a:p>
          <a:pPr algn="ctr"/>
          <a:endParaRPr lang="en-US"/>
        </a:p>
      </dgm:t>
    </dgm:pt>
    <dgm:pt modelId="{B68E36C3-8539-8045-BC30-2E5869C4DD23}" type="sibTrans" cxnId="{A1A5C875-1B53-2D45-85D2-A5459FEC82CD}">
      <dgm:prSet/>
      <dgm:spPr/>
      <dgm:t>
        <a:bodyPr/>
        <a:lstStyle/>
        <a:p>
          <a:pPr algn="ctr"/>
          <a:endParaRPr lang="en-US"/>
        </a:p>
      </dgm:t>
    </dgm:pt>
    <dgm:pt modelId="{2C4220DF-CE87-F340-AC8A-5BEF1593D476}">
      <dgm:prSet phldrT="[Text]" custT="1"/>
      <dgm:spPr/>
      <dgm:t>
        <a:bodyPr/>
        <a:lstStyle/>
        <a:p>
          <a:pPr algn="ctr"/>
          <a:r>
            <a:rPr lang="ta-IN" sz="1800">
              <a:latin typeface="Calibri"/>
              <a:cs typeface="Calibri"/>
            </a:rPr>
            <a:t>ciljevi, prioriteti</a:t>
          </a:r>
          <a:endParaRPr lang="en-US" sz="1800">
            <a:latin typeface="Calibri"/>
            <a:cs typeface="Calibri"/>
          </a:endParaRPr>
        </a:p>
      </dgm:t>
    </dgm:pt>
    <dgm:pt modelId="{3780C69F-E8C3-C54C-87A2-6009D762A031}" type="parTrans" cxnId="{D6D33040-988B-FA4A-BFA5-B7BCF359700F}">
      <dgm:prSet/>
      <dgm:spPr/>
      <dgm:t>
        <a:bodyPr/>
        <a:lstStyle/>
        <a:p>
          <a:pPr algn="ctr"/>
          <a:endParaRPr lang="en-US"/>
        </a:p>
      </dgm:t>
    </dgm:pt>
    <dgm:pt modelId="{5D972BA7-1FBE-6D4E-8D62-F0465D154A4C}" type="sibTrans" cxnId="{D6D33040-988B-FA4A-BFA5-B7BCF359700F}">
      <dgm:prSet/>
      <dgm:spPr/>
      <dgm:t>
        <a:bodyPr/>
        <a:lstStyle/>
        <a:p>
          <a:pPr algn="ctr"/>
          <a:endParaRPr lang="en-US"/>
        </a:p>
      </dgm:t>
    </dgm:pt>
    <dgm:pt modelId="{AAC7C99A-B43D-A14D-B173-12AC67B623E7}">
      <dgm:prSet phldrT="[Text]" custT="1"/>
      <dgm:spPr/>
      <dgm:t>
        <a:bodyPr/>
        <a:lstStyle/>
        <a:p>
          <a:pPr algn="ctr"/>
          <a:r>
            <a:rPr lang="ta-IN" sz="1800" dirty="0">
              <a:latin typeface="Calibri"/>
              <a:cs typeface="Calibri"/>
            </a:rPr>
            <a:t>mjere,projekti (kako do tamo?)</a:t>
          </a:r>
          <a:endParaRPr lang="en-US" sz="1800" dirty="0">
            <a:latin typeface="Calibri"/>
            <a:cs typeface="Calibri"/>
          </a:endParaRPr>
        </a:p>
      </dgm:t>
    </dgm:pt>
    <dgm:pt modelId="{CA13BB48-F7E7-9F43-8378-E50121B9B4C7}" type="parTrans" cxnId="{546C2240-81AC-D049-86BD-4DE2DF999843}">
      <dgm:prSet/>
      <dgm:spPr/>
      <dgm:t>
        <a:bodyPr/>
        <a:lstStyle/>
        <a:p>
          <a:pPr algn="ctr"/>
          <a:endParaRPr lang="en-US"/>
        </a:p>
      </dgm:t>
    </dgm:pt>
    <dgm:pt modelId="{C028C1A4-9024-2545-B4E2-921A8528DFB7}" type="sibTrans" cxnId="{546C2240-81AC-D049-86BD-4DE2DF999843}">
      <dgm:prSet/>
      <dgm:spPr/>
      <dgm:t>
        <a:bodyPr/>
        <a:lstStyle/>
        <a:p>
          <a:pPr algn="ctr"/>
          <a:endParaRPr lang="en-US"/>
        </a:p>
      </dgm:t>
    </dgm:pt>
    <dgm:pt modelId="{3AB93C77-89DF-AE41-981F-EDD69E5A2EC8}" type="pres">
      <dgm:prSet presAssocID="{023C9397-5329-204D-BCA5-29218CE0E25D}" presName="Name0" presStyleCnt="0">
        <dgm:presLayoutVars>
          <dgm:dir/>
          <dgm:animLvl val="lvl"/>
          <dgm:resizeHandles val="exact"/>
        </dgm:presLayoutVars>
      </dgm:prSet>
      <dgm:spPr/>
    </dgm:pt>
    <dgm:pt modelId="{ECC43A91-EA10-4A42-91F7-3823F34204AA}" type="pres">
      <dgm:prSet presAssocID="{82B4307B-BC96-DE48-AC94-13D12AF75BFE}" presName="Name8" presStyleCnt="0"/>
      <dgm:spPr/>
    </dgm:pt>
    <dgm:pt modelId="{8F765671-1A9C-4E44-B02B-559222D93FEF}" type="pres">
      <dgm:prSet presAssocID="{82B4307B-BC96-DE48-AC94-13D12AF75BFE}" presName="level" presStyleLbl="node1" presStyleIdx="0" presStyleCnt="3" custScaleX="10023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84B10D-E24D-7A41-94C5-6B065F5DB519}" type="pres">
      <dgm:prSet presAssocID="{82B4307B-BC96-DE48-AC94-13D12AF75BF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756807-E9F4-D54B-9780-AEA94D67A87B}" type="pres">
      <dgm:prSet presAssocID="{2C4220DF-CE87-F340-AC8A-5BEF1593D476}" presName="Name8" presStyleCnt="0"/>
      <dgm:spPr/>
    </dgm:pt>
    <dgm:pt modelId="{535651CD-7AD8-D741-8DE9-CFF0221BA541}" type="pres">
      <dgm:prSet presAssocID="{2C4220DF-CE87-F340-AC8A-5BEF1593D476}" presName="level" presStyleLbl="node1" presStyleIdx="1" presStyleCnt="3" custScaleX="10008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C2187F-E721-C041-B74A-D00B31B1316E}" type="pres">
      <dgm:prSet presAssocID="{2C4220DF-CE87-F340-AC8A-5BEF1593D47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8CDA97-4D7D-9940-9D36-50C37B414DA9}" type="pres">
      <dgm:prSet presAssocID="{AAC7C99A-B43D-A14D-B173-12AC67B623E7}" presName="Name8" presStyleCnt="0"/>
      <dgm:spPr/>
    </dgm:pt>
    <dgm:pt modelId="{410AE99F-8E78-8A4F-BED8-BEB515AE3B3B}" type="pres">
      <dgm:prSet presAssocID="{AAC7C99A-B43D-A14D-B173-12AC67B623E7}" presName="level" presStyleLbl="node1" presStyleIdx="2" presStyleCnt="3" custLinFactNeighborX="1410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33CBB1-AF24-634B-B694-8A7ED8B44BB1}" type="pres">
      <dgm:prSet presAssocID="{AAC7C99A-B43D-A14D-B173-12AC67B623E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660184-1C3F-7443-9819-C4E1B78C77FF}" type="presOf" srcId="{82B4307B-BC96-DE48-AC94-13D12AF75BFE}" destId="{1884B10D-E24D-7A41-94C5-6B065F5DB519}" srcOrd="1" destOrd="0" presId="urn:microsoft.com/office/officeart/2005/8/layout/pyramid1"/>
    <dgm:cxn modelId="{D6D33040-988B-FA4A-BFA5-B7BCF359700F}" srcId="{023C9397-5329-204D-BCA5-29218CE0E25D}" destId="{2C4220DF-CE87-F340-AC8A-5BEF1593D476}" srcOrd="1" destOrd="0" parTransId="{3780C69F-E8C3-C54C-87A2-6009D762A031}" sibTransId="{5D972BA7-1FBE-6D4E-8D62-F0465D154A4C}"/>
    <dgm:cxn modelId="{4D8AEDCB-0757-D64F-8121-2E1175FCC727}" type="presOf" srcId="{AAC7C99A-B43D-A14D-B173-12AC67B623E7}" destId="{410AE99F-8E78-8A4F-BED8-BEB515AE3B3B}" srcOrd="0" destOrd="0" presId="urn:microsoft.com/office/officeart/2005/8/layout/pyramid1"/>
    <dgm:cxn modelId="{1981F893-85EC-4B4A-B2CE-7480D0D79F13}" type="presOf" srcId="{2C4220DF-CE87-F340-AC8A-5BEF1593D476}" destId="{535651CD-7AD8-D741-8DE9-CFF0221BA541}" srcOrd="0" destOrd="0" presId="urn:microsoft.com/office/officeart/2005/8/layout/pyramid1"/>
    <dgm:cxn modelId="{546C2240-81AC-D049-86BD-4DE2DF999843}" srcId="{023C9397-5329-204D-BCA5-29218CE0E25D}" destId="{AAC7C99A-B43D-A14D-B173-12AC67B623E7}" srcOrd="2" destOrd="0" parTransId="{CA13BB48-F7E7-9F43-8378-E50121B9B4C7}" sibTransId="{C028C1A4-9024-2545-B4E2-921A8528DFB7}"/>
    <dgm:cxn modelId="{379FD57B-B675-8B4F-84A6-C5740F097E58}" type="presOf" srcId="{023C9397-5329-204D-BCA5-29218CE0E25D}" destId="{3AB93C77-89DF-AE41-981F-EDD69E5A2EC8}" srcOrd="0" destOrd="0" presId="urn:microsoft.com/office/officeart/2005/8/layout/pyramid1"/>
    <dgm:cxn modelId="{A1A5C875-1B53-2D45-85D2-A5459FEC82CD}" srcId="{023C9397-5329-204D-BCA5-29218CE0E25D}" destId="{82B4307B-BC96-DE48-AC94-13D12AF75BFE}" srcOrd="0" destOrd="0" parTransId="{5CE12325-25FA-5C4A-832B-CC3A178B2E28}" sibTransId="{B68E36C3-8539-8045-BC30-2E5869C4DD23}"/>
    <dgm:cxn modelId="{AEA616CE-DE9E-414B-9FEA-B22FFCC43CCF}" type="presOf" srcId="{82B4307B-BC96-DE48-AC94-13D12AF75BFE}" destId="{8F765671-1A9C-4E44-B02B-559222D93FEF}" srcOrd="0" destOrd="0" presId="urn:microsoft.com/office/officeart/2005/8/layout/pyramid1"/>
    <dgm:cxn modelId="{78A5A33F-5774-E44F-B1DB-7A43170067BA}" type="presOf" srcId="{2C4220DF-CE87-F340-AC8A-5BEF1593D476}" destId="{AEC2187F-E721-C041-B74A-D00B31B1316E}" srcOrd="1" destOrd="0" presId="urn:microsoft.com/office/officeart/2005/8/layout/pyramid1"/>
    <dgm:cxn modelId="{B77C8F87-F356-7043-AFE3-6395F47593B0}" type="presOf" srcId="{AAC7C99A-B43D-A14D-B173-12AC67B623E7}" destId="{FE33CBB1-AF24-634B-B694-8A7ED8B44BB1}" srcOrd="1" destOrd="0" presId="urn:microsoft.com/office/officeart/2005/8/layout/pyramid1"/>
    <dgm:cxn modelId="{837611CF-815E-4C45-A999-76FF0E533C34}" type="presParOf" srcId="{3AB93C77-89DF-AE41-981F-EDD69E5A2EC8}" destId="{ECC43A91-EA10-4A42-91F7-3823F34204AA}" srcOrd="0" destOrd="0" presId="urn:microsoft.com/office/officeart/2005/8/layout/pyramid1"/>
    <dgm:cxn modelId="{EA8366B5-3CA9-BF4A-A603-5C942D4E79E3}" type="presParOf" srcId="{ECC43A91-EA10-4A42-91F7-3823F34204AA}" destId="{8F765671-1A9C-4E44-B02B-559222D93FEF}" srcOrd="0" destOrd="0" presId="urn:microsoft.com/office/officeart/2005/8/layout/pyramid1"/>
    <dgm:cxn modelId="{AB1FAE4D-C428-0343-9414-23A830C8701A}" type="presParOf" srcId="{ECC43A91-EA10-4A42-91F7-3823F34204AA}" destId="{1884B10D-E24D-7A41-94C5-6B065F5DB519}" srcOrd="1" destOrd="0" presId="urn:microsoft.com/office/officeart/2005/8/layout/pyramid1"/>
    <dgm:cxn modelId="{57645CDE-5C8A-ED40-9300-1D892E3EF9DD}" type="presParOf" srcId="{3AB93C77-89DF-AE41-981F-EDD69E5A2EC8}" destId="{95756807-E9F4-D54B-9780-AEA94D67A87B}" srcOrd="1" destOrd="0" presId="urn:microsoft.com/office/officeart/2005/8/layout/pyramid1"/>
    <dgm:cxn modelId="{E23073A8-C610-E141-B700-DEC78EC5F42F}" type="presParOf" srcId="{95756807-E9F4-D54B-9780-AEA94D67A87B}" destId="{535651CD-7AD8-D741-8DE9-CFF0221BA541}" srcOrd="0" destOrd="0" presId="urn:microsoft.com/office/officeart/2005/8/layout/pyramid1"/>
    <dgm:cxn modelId="{6A5BC527-7A75-BB45-94FE-B147CE932CA2}" type="presParOf" srcId="{95756807-E9F4-D54B-9780-AEA94D67A87B}" destId="{AEC2187F-E721-C041-B74A-D00B31B1316E}" srcOrd="1" destOrd="0" presId="urn:microsoft.com/office/officeart/2005/8/layout/pyramid1"/>
    <dgm:cxn modelId="{D981C6E9-97D9-2C41-8794-BA142D274DB8}" type="presParOf" srcId="{3AB93C77-89DF-AE41-981F-EDD69E5A2EC8}" destId="{008CDA97-4D7D-9940-9D36-50C37B414DA9}" srcOrd="2" destOrd="0" presId="urn:microsoft.com/office/officeart/2005/8/layout/pyramid1"/>
    <dgm:cxn modelId="{910F4BA2-C7D1-BC49-9380-257A6F9AE685}" type="presParOf" srcId="{008CDA97-4D7D-9940-9D36-50C37B414DA9}" destId="{410AE99F-8E78-8A4F-BED8-BEB515AE3B3B}" srcOrd="0" destOrd="0" presId="urn:microsoft.com/office/officeart/2005/8/layout/pyramid1"/>
    <dgm:cxn modelId="{051BED53-5813-5640-9547-E0C2BACB05A6}" type="presParOf" srcId="{008CDA97-4D7D-9940-9D36-50C37B414DA9}" destId="{FE33CBB1-AF24-634B-B694-8A7ED8B44BB1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D0A13F8-6F0A-DE4D-8F0B-D945A2A37F6C}" type="doc">
      <dgm:prSet loTypeId="urn:microsoft.com/office/officeart/2005/8/layout/vList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86CCCB7-7578-4C43-BB7A-E399ED8193FA}">
      <dgm:prSet custT="1"/>
      <dgm:spPr/>
      <dgm:t>
        <a:bodyPr/>
        <a:lstStyle/>
        <a:p>
          <a:r>
            <a:rPr lang="ta-IN" sz="1600">
              <a:latin typeface="Calibri"/>
              <a:cs typeface="Calibri"/>
            </a:rPr>
            <a:t>Gospodarstvo</a:t>
          </a:r>
          <a:endParaRPr lang="en-GB" sz="1600">
            <a:latin typeface="Calibri"/>
            <a:cs typeface="Calibri"/>
          </a:endParaRPr>
        </a:p>
      </dgm:t>
    </dgm:pt>
    <dgm:pt modelId="{68533033-35AF-5E4F-B6F2-B568878B0403}" type="parTrans" cxnId="{7F659ADC-B74E-7548-80A2-3131CDF35795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E0AEE7CE-A138-2141-A8E0-CE40F8EA9ABD}" type="sibTrans" cxnId="{7F659ADC-B74E-7548-80A2-3131CDF35795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525E1EF5-45DA-5142-AEDD-C72B9035E9E6}">
      <dgm:prSet custT="1"/>
      <dgm:spPr/>
      <dgm:t>
        <a:bodyPr/>
        <a:lstStyle/>
        <a:p>
          <a:r>
            <a:rPr lang="ta-IN" sz="1400" dirty="0">
              <a:latin typeface="Calibri"/>
              <a:cs typeface="Calibri"/>
            </a:rPr>
            <a:t>P2 Razvoj poljoprivrede i proizvodnja zdrave hrane</a:t>
          </a:r>
          <a:endParaRPr lang="en-GB" sz="1400" dirty="0">
            <a:latin typeface="Calibri"/>
            <a:cs typeface="Calibri"/>
          </a:endParaRPr>
        </a:p>
      </dgm:t>
    </dgm:pt>
    <dgm:pt modelId="{E5C6BEC2-1CA6-1F42-A827-703BBE41030A}" type="parTrans" cxnId="{0EDDD595-F4DF-8949-83C2-646EE79C04CD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DADA15E5-69B1-AB4A-8B2D-F9B5320967B9}" type="sibTrans" cxnId="{0EDDD595-F4DF-8949-83C2-646EE79C04CD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3002FE17-C0F3-384A-89B4-70F9E6BD7AEC}">
      <dgm:prSet custT="1"/>
      <dgm:spPr/>
      <dgm:t>
        <a:bodyPr/>
        <a:lstStyle/>
        <a:p>
          <a:r>
            <a:rPr lang="ta-IN" sz="1400">
              <a:latin typeface="Calibri"/>
              <a:cs typeface="Calibri"/>
            </a:rPr>
            <a:t>P3 Poduzetničko okruženje, infrastruktra i umrežavanje</a:t>
          </a:r>
          <a:endParaRPr lang="en-GB" sz="1400">
            <a:latin typeface="Calibri"/>
            <a:cs typeface="Calibri"/>
          </a:endParaRPr>
        </a:p>
      </dgm:t>
    </dgm:pt>
    <dgm:pt modelId="{AED0AEDF-EA31-4C40-82B8-70560640F1B1}" type="parTrans" cxnId="{E7A83BF7-BFD6-C246-88FA-340B7B8DE354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9A70674D-9365-3842-B1E7-B694513DB815}" type="sibTrans" cxnId="{E7A83BF7-BFD6-C246-88FA-340B7B8DE354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823DFE68-BCA2-9544-BBE4-D770DAFA0D37}">
      <dgm:prSet custT="1"/>
      <dgm:spPr/>
      <dgm:t>
        <a:bodyPr/>
        <a:lstStyle/>
        <a:p>
          <a:r>
            <a:rPr lang="ta-IN" sz="1600">
              <a:latin typeface="Calibri"/>
              <a:cs typeface="Calibri"/>
            </a:rPr>
            <a:t>Ljudi, znanja, suradnja</a:t>
          </a:r>
          <a:endParaRPr lang="en-GB" sz="1600">
            <a:latin typeface="Calibri"/>
            <a:cs typeface="Calibri"/>
          </a:endParaRPr>
        </a:p>
      </dgm:t>
    </dgm:pt>
    <dgm:pt modelId="{365B8A13-F820-204E-83E1-9576276C7096}" type="parTrans" cxnId="{0AF0BCA1-3D08-084B-B221-72072527CF2C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801FAD4C-7B2A-764D-BD60-A0C7FC70317A}" type="sibTrans" cxnId="{0AF0BCA1-3D08-084B-B221-72072527CF2C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4BFD15AC-A339-2147-93B7-0E0F305F69D0}">
      <dgm:prSet custT="1"/>
      <dgm:spPr/>
      <dgm:t>
        <a:bodyPr/>
        <a:lstStyle/>
        <a:p>
          <a:r>
            <a:rPr lang="ta-IN" sz="1400">
              <a:latin typeface="Calibri"/>
              <a:cs typeface="Calibri"/>
            </a:rPr>
            <a:t>P5 Obrazovanje, cjeloživotno učenje</a:t>
          </a:r>
          <a:endParaRPr lang="en-GB" sz="1400">
            <a:latin typeface="Calibri"/>
            <a:cs typeface="Calibri"/>
          </a:endParaRPr>
        </a:p>
      </dgm:t>
    </dgm:pt>
    <dgm:pt modelId="{FE367D91-4BC6-814F-B9C8-736C84209DBE}" type="parTrans" cxnId="{4AD9F7E9-8F32-814A-8672-7EFBF253CA6E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8AFBC58E-DA97-0740-9255-207F983F680C}" type="sibTrans" cxnId="{4AD9F7E9-8F32-814A-8672-7EFBF253CA6E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B29CDB57-11A9-654C-9672-CE2091CC06FA}">
      <dgm:prSet custT="1"/>
      <dgm:spPr/>
      <dgm:t>
        <a:bodyPr/>
        <a:lstStyle/>
        <a:p>
          <a:r>
            <a:rPr lang="ta-IN" sz="1400">
              <a:latin typeface="Calibri"/>
              <a:cs typeface="Calibri"/>
            </a:rPr>
            <a:t>P6 Horizontalna(sektorska) i vertikalna (javni, privatni, civilni) suradnja</a:t>
          </a:r>
          <a:endParaRPr lang="en-GB" sz="1400">
            <a:latin typeface="Calibri"/>
            <a:cs typeface="Calibri"/>
          </a:endParaRPr>
        </a:p>
      </dgm:t>
    </dgm:pt>
    <dgm:pt modelId="{D12489C4-E5C1-1942-B3C7-DA1AC9831439}" type="parTrans" cxnId="{5088F75E-1315-DA41-9E27-CF37ACB5414E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F109AD6C-0FC9-774A-90C6-8CCF1D34F48B}" type="sibTrans" cxnId="{5088F75E-1315-DA41-9E27-CF37ACB5414E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D2387553-9B7D-E546-B48B-3B7009BEBC5B}">
      <dgm:prSet custT="1"/>
      <dgm:spPr/>
      <dgm:t>
        <a:bodyPr/>
        <a:lstStyle/>
        <a:p>
          <a:r>
            <a:rPr lang="ta-IN" sz="1600">
              <a:latin typeface="Calibri"/>
              <a:cs typeface="Calibri"/>
            </a:rPr>
            <a:t>Priroda i ekologija</a:t>
          </a:r>
          <a:endParaRPr lang="en-GB" sz="1600">
            <a:latin typeface="Calibri"/>
            <a:cs typeface="Calibri"/>
          </a:endParaRPr>
        </a:p>
      </dgm:t>
    </dgm:pt>
    <dgm:pt modelId="{4FBC1F42-8B16-4E48-BCFA-D0ECBAFB7CF8}" type="parTrans" cxnId="{EC979378-EB05-3F49-865E-25B70E5624E3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A35D84D0-30C7-B14D-8CB5-B47ABC93972B}" type="sibTrans" cxnId="{EC979378-EB05-3F49-865E-25B70E5624E3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03E8D760-10B2-8F47-9743-B99B2146F66C}">
      <dgm:prSet custT="1"/>
      <dgm:spPr/>
      <dgm:t>
        <a:bodyPr/>
        <a:lstStyle/>
        <a:p>
          <a:r>
            <a:rPr lang="ta-IN" sz="1400">
              <a:latin typeface="Calibri"/>
              <a:cs typeface="Calibri"/>
            </a:rPr>
            <a:t>P8 Sanacija i očuvanje prirodnih resursa i ekosustava</a:t>
          </a:r>
          <a:endParaRPr lang="en-GB" sz="1400">
            <a:latin typeface="Calibri"/>
            <a:cs typeface="Calibri"/>
          </a:endParaRPr>
        </a:p>
      </dgm:t>
    </dgm:pt>
    <dgm:pt modelId="{5F524DB9-30F5-764B-B5F3-37A701FA35C1}" type="parTrans" cxnId="{B88E4AFB-89DF-734B-B911-7D3950BFD3B3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FBD4C74C-3908-054A-A5A3-3B85227376D5}" type="sibTrans" cxnId="{B88E4AFB-89DF-734B-B911-7D3950BFD3B3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A6AACED1-C606-4541-B28A-CE38CBD1D5F7}">
      <dgm:prSet custT="1"/>
      <dgm:spPr/>
      <dgm:t>
        <a:bodyPr/>
        <a:lstStyle/>
        <a:p>
          <a:r>
            <a:rPr lang="ta-IN" sz="1600">
              <a:latin typeface="Calibri"/>
              <a:cs typeface="Calibri"/>
            </a:rPr>
            <a:t>Kvalitet i standard života</a:t>
          </a:r>
          <a:endParaRPr lang="en-GB" sz="1600">
            <a:latin typeface="Calibri"/>
            <a:cs typeface="Calibri"/>
          </a:endParaRPr>
        </a:p>
      </dgm:t>
    </dgm:pt>
    <dgm:pt modelId="{EC933776-B0F0-224D-81D7-17ECA6BD4301}" type="parTrans" cxnId="{2E70DAEA-AEAB-6346-BEE9-B369A9A064CF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D24BB79F-F9B9-D748-8CDC-0572723F4DD2}" type="sibTrans" cxnId="{2E70DAEA-AEAB-6346-BEE9-B369A9A064CF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38DE3DCF-955D-A74E-86AB-0BED94BCCE8A}">
      <dgm:prSet custT="1"/>
      <dgm:spPr/>
      <dgm:t>
        <a:bodyPr/>
        <a:lstStyle/>
        <a:p>
          <a:r>
            <a:rPr lang="ta-IN" sz="1400">
              <a:latin typeface="Calibri"/>
              <a:cs typeface="Calibri"/>
            </a:rPr>
            <a:t>P10 Civilni aktivizam, socijalno uključivanje i antidiskriminacija</a:t>
          </a:r>
          <a:endParaRPr lang="en-GB" sz="1400">
            <a:latin typeface="Calibri"/>
            <a:cs typeface="Calibri"/>
          </a:endParaRPr>
        </a:p>
      </dgm:t>
    </dgm:pt>
    <dgm:pt modelId="{A143056E-A0DC-D943-853B-BF03E67767D0}" type="parTrans" cxnId="{BE7C76F3-6660-EE40-BE89-4EBC3B2BAA71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4A076385-53A6-834D-8FD7-D2478EAD87D9}" type="sibTrans" cxnId="{BE7C76F3-6660-EE40-BE89-4EBC3B2BAA71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71397D47-1C8E-F341-98D1-9D010951F0C3}">
      <dgm:prSet custT="1"/>
      <dgm:spPr/>
      <dgm:t>
        <a:bodyPr/>
        <a:lstStyle/>
        <a:p>
          <a:r>
            <a:rPr lang="ta-IN" sz="1600">
              <a:latin typeface="Calibri"/>
              <a:cs typeface="Calibri"/>
            </a:rPr>
            <a:t>Identitet i kultura</a:t>
          </a:r>
          <a:endParaRPr lang="en-GB" sz="1600">
            <a:latin typeface="Calibri"/>
            <a:cs typeface="Calibri"/>
          </a:endParaRPr>
        </a:p>
      </dgm:t>
    </dgm:pt>
    <dgm:pt modelId="{2859D360-E04C-5845-A9EB-2588EF3FCCBA}" type="parTrans" cxnId="{B1D418A6-D289-7F4A-BB68-A50B45CEECC5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04E21EE0-1F3C-F447-BBBF-C522323EBAA7}" type="sibTrans" cxnId="{B1D418A6-D289-7F4A-BB68-A50B45CEECC5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4EC97553-980B-2E49-8677-2100CFE24B7F}">
      <dgm:prSet custT="1"/>
      <dgm:spPr/>
      <dgm:t>
        <a:bodyPr/>
        <a:lstStyle/>
        <a:p>
          <a:r>
            <a:rPr lang="ta-IN" sz="1400" dirty="0">
              <a:latin typeface="Calibri"/>
              <a:cs typeface="Calibri"/>
            </a:rPr>
            <a:t>P12 Multikulturalnost i identitet</a:t>
          </a:r>
          <a:endParaRPr lang="en-US" sz="1400" dirty="0">
            <a:latin typeface="Calibri"/>
            <a:cs typeface="Calibri"/>
          </a:endParaRPr>
        </a:p>
      </dgm:t>
    </dgm:pt>
    <dgm:pt modelId="{2E1FD97E-ED98-974F-9062-6C3F8BE8F4F7}" type="parTrans" cxnId="{2C61F1AE-9E84-6545-8400-343D49B17042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93AA95DA-8763-164B-8CBA-7D62FEE3BA26}" type="sibTrans" cxnId="{2C61F1AE-9E84-6545-8400-343D49B17042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541D6CF8-4602-A945-BACC-A827A0EF6CC2}">
      <dgm:prSet custT="1"/>
      <dgm:spPr/>
      <dgm:t>
        <a:bodyPr/>
        <a:lstStyle/>
        <a:p>
          <a:r>
            <a:rPr lang="ta-IN" sz="1400">
              <a:latin typeface="Calibri"/>
              <a:cs typeface="Calibri"/>
            </a:rPr>
            <a:t>P1 Održivi razvoj turizma i pratećih djelatnosti</a:t>
          </a:r>
          <a:endParaRPr lang="en-GB" sz="1400">
            <a:latin typeface="Calibri"/>
            <a:cs typeface="Calibri"/>
          </a:endParaRPr>
        </a:p>
      </dgm:t>
    </dgm:pt>
    <dgm:pt modelId="{D4CC3E98-D52B-5640-8DE5-E1BA34F34025}" type="parTrans" cxnId="{3E672E1D-2285-F344-B8F6-884AB4A2CA73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B2167A3D-9651-454C-AFBC-5BE8CE0623D1}" type="sibTrans" cxnId="{3E672E1D-2285-F344-B8F6-884AB4A2CA73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DE4C65FA-4BE5-C74A-B339-4E6DC4D773FA}">
      <dgm:prSet custT="1"/>
      <dgm:spPr/>
      <dgm:t>
        <a:bodyPr/>
        <a:lstStyle/>
        <a:p>
          <a:r>
            <a:rPr lang="ta-IN" sz="1400">
              <a:latin typeface="Calibri"/>
              <a:cs typeface="Calibri"/>
            </a:rPr>
            <a:t>P4 Učinkovitost uprave i javnih ustanova</a:t>
          </a:r>
          <a:endParaRPr lang="en-GB" sz="1400">
            <a:latin typeface="Calibri"/>
            <a:cs typeface="Calibri"/>
          </a:endParaRPr>
        </a:p>
      </dgm:t>
    </dgm:pt>
    <dgm:pt modelId="{67563228-1627-354C-852E-9CDBFC952BAB}" type="parTrans" cxnId="{89056B1C-B511-164D-92CF-706C3CFBCD48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3A6016E7-2DB2-134B-93BD-7DB64882B05A}" type="sibTrans" cxnId="{89056B1C-B511-164D-92CF-706C3CFBCD48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71C13F71-1844-674B-AD77-EDDA20B596DC}">
      <dgm:prSet custT="1"/>
      <dgm:spPr/>
      <dgm:t>
        <a:bodyPr/>
        <a:lstStyle/>
        <a:p>
          <a:r>
            <a:rPr lang="ta-IN" sz="1400">
              <a:latin typeface="Calibri"/>
              <a:cs typeface="Calibri"/>
            </a:rPr>
            <a:t>P7 Ekološke prakse i energetska učinkovitost</a:t>
          </a:r>
          <a:endParaRPr lang="en-GB" sz="1400">
            <a:latin typeface="Calibri"/>
            <a:cs typeface="Calibri"/>
          </a:endParaRPr>
        </a:p>
      </dgm:t>
    </dgm:pt>
    <dgm:pt modelId="{C054F15A-AA35-5946-AA81-4B3AA63392B2}" type="parTrans" cxnId="{E0E06110-DD65-C344-A587-463238FF412B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C3AE397E-A9DD-064B-9197-C0BBCBE6E86B}" type="sibTrans" cxnId="{E0E06110-DD65-C344-A587-463238FF412B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BD9E17BF-857A-CA42-BA6C-6E18D7B34BAB}">
      <dgm:prSet custT="1"/>
      <dgm:spPr/>
      <dgm:t>
        <a:bodyPr/>
        <a:lstStyle/>
        <a:p>
          <a:r>
            <a:rPr lang="ta-IN" sz="1400">
              <a:latin typeface="Calibri"/>
              <a:cs typeface="Calibri"/>
            </a:rPr>
            <a:t>P9 Komunalna i prometna infrastruktura</a:t>
          </a:r>
          <a:endParaRPr lang="en-GB" sz="1400">
            <a:latin typeface="Calibri"/>
            <a:cs typeface="Calibri"/>
          </a:endParaRPr>
        </a:p>
      </dgm:t>
    </dgm:pt>
    <dgm:pt modelId="{C4979B33-F845-9C4A-BB69-C8FFB5527DE0}" type="parTrans" cxnId="{5656F8C0-CE5A-CD45-AA59-D9614609D2AF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5B72B116-3A62-0D47-9369-78CB96432A16}" type="sibTrans" cxnId="{5656F8C0-CE5A-CD45-AA59-D9614609D2AF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AB94E4ED-6566-1747-BDCF-0FE821FDD274}">
      <dgm:prSet custT="1"/>
      <dgm:spPr/>
      <dgm:t>
        <a:bodyPr/>
        <a:lstStyle/>
        <a:p>
          <a:r>
            <a:rPr lang="ta-IN" sz="1400">
              <a:latin typeface="Calibri"/>
              <a:cs typeface="Calibri"/>
            </a:rPr>
            <a:t>P11 Očuvanje i razvoj kulturne baštine</a:t>
          </a:r>
          <a:endParaRPr lang="en-GB" sz="1400">
            <a:latin typeface="Calibri"/>
            <a:cs typeface="Calibri"/>
          </a:endParaRPr>
        </a:p>
      </dgm:t>
    </dgm:pt>
    <dgm:pt modelId="{97C45882-D81F-C34C-927A-33C2165E54AC}" type="parTrans" cxnId="{DB2DE2AD-48B2-EF49-945B-B935EC4DB514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50676EDE-C7F8-1A47-A5F7-F4AAEF5EFC32}" type="sibTrans" cxnId="{DB2DE2AD-48B2-EF49-945B-B935EC4DB514}">
      <dgm:prSet/>
      <dgm:spPr/>
      <dgm:t>
        <a:bodyPr/>
        <a:lstStyle/>
        <a:p>
          <a:endParaRPr lang="en-US">
            <a:latin typeface="Calibri"/>
            <a:cs typeface="Calibri"/>
          </a:endParaRPr>
        </a:p>
      </dgm:t>
    </dgm:pt>
    <dgm:pt modelId="{1BEA63C4-B297-154C-9C15-3D909198F076}" type="pres">
      <dgm:prSet presAssocID="{DD0A13F8-6F0A-DE4D-8F0B-D945A2A37F6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44BAE75-9A47-1740-92D4-82A80959010F}" type="pres">
      <dgm:prSet presAssocID="{C86CCCB7-7578-4C43-BB7A-E399ED8193FA}" presName="linNode" presStyleCnt="0"/>
      <dgm:spPr/>
    </dgm:pt>
    <dgm:pt modelId="{D495BA63-9096-7346-97C3-1BA5001E5D94}" type="pres">
      <dgm:prSet presAssocID="{C86CCCB7-7578-4C43-BB7A-E399ED8193FA}" presName="parentText" presStyleLbl="node1" presStyleIdx="0" presStyleCnt="5" custScaleX="1028910" custScaleY="2000000" custLinFactNeighborX="-7289" custLinFactNeighborY="-813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3CDD6B-54DE-8346-9935-8FB93D6F9613}" type="pres">
      <dgm:prSet presAssocID="{C86CCCB7-7578-4C43-BB7A-E399ED8193FA}" presName="descendantText" presStyleLbl="alignAccFollowNode1" presStyleIdx="0" presStyleCnt="5" custScaleX="2000000" custScaleY="1878602" custLinFactNeighborX="-12959" custLinFactNeighborY="-101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45D537-2F09-304A-96F1-3C25A3A7A88B}" type="pres">
      <dgm:prSet presAssocID="{E0AEE7CE-A138-2141-A8E0-CE40F8EA9ABD}" presName="sp" presStyleCnt="0"/>
      <dgm:spPr/>
    </dgm:pt>
    <dgm:pt modelId="{ED107604-91C4-614F-AFC3-02A046FCC8B8}" type="pres">
      <dgm:prSet presAssocID="{823DFE68-BCA2-9544-BBE4-D770DAFA0D37}" presName="linNode" presStyleCnt="0"/>
      <dgm:spPr/>
    </dgm:pt>
    <dgm:pt modelId="{15B30190-A3D3-9F44-A2E2-5015C2D8B27A}" type="pres">
      <dgm:prSet presAssocID="{823DFE68-BCA2-9544-BBE4-D770DAFA0D37}" presName="parentText" presStyleLbl="node1" presStyleIdx="1" presStyleCnt="5" custScaleX="1028910" custScaleY="2000000" custLinFactNeighborX="-7289" custLinFactNeighborY="-813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696766-FAA5-4A40-95A5-D11A26DF073E}" type="pres">
      <dgm:prSet presAssocID="{823DFE68-BCA2-9544-BBE4-D770DAFA0D37}" presName="descendantText" presStyleLbl="alignAccFollowNode1" presStyleIdx="1" presStyleCnt="5" custScaleX="2000000" custScaleY="2000000" custLinFactNeighborX="-12959" custLinFactNeighborY="-101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1984AE-3920-E64B-A5FC-1F5F7A7F0AB5}" type="pres">
      <dgm:prSet presAssocID="{801FAD4C-7B2A-764D-BD60-A0C7FC70317A}" presName="sp" presStyleCnt="0"/>
      <dgm:spPr/>
    </dgm:pt>
    <dgm:pt modelId="{1F3337A6-6190-F84E-85BD-2728711A7785}" type="pres">
      <dgm:prSet presAssocID="{D2387553-9B7D-E546-B48B-3B7009BEBC5B}" presName="linNode" presStyleCnt="0"/>
      <dgm:spPr/>
    </dgm:pt>
    <dgm:pt modelId="{D75F4D0E-30FE-F945-840B-F630E63715B2}" type="pres">
      <dgm:prSet presAssocID="{D2387553-9B7D-E546-B48B-3B7009BEBC5B}" presName="parentText" presStyleLbl="node1" presStyleIdx="2" presStyleCnt="5" custScaleX="1028910" custScaleY="2000000" custLinFactNeighborX="-7289" custLinFactNeighborY="-813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89622E-50AA-744A-9C9F-EA58C9B951EC}" type="pres">
      <dgm:prSet presAssocID="{D2387553-9B7D-E546-B48B-3B7009BEBC5B}" presName="descendantText" presStyleLbl="alignAccFollowNode1" presStyleIdx="2" presStyleCnt="5" custScaleX="2000000" custScaleY="2000000" custLinFactNeighborX="-12959" custLinFactNeighborY="-101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6266B5-1EEA-3547-89E1-ECA048D9B7DB}" type="pres">
      <dgm:prSet presAssocID="{A35D84D0-30C7-B14D-8CB5-B47ABC93972B}" presName="sp" presStyleCnt="0"/>
      <dgm:spPr/>
    </dgm:pt>
    <dgm:pt modelId="{7D77DE98-5C3F-3846-A1A7-11E207EDEB87}" type="pres">
      <dgm:prSet presAssocID="{A6AACED1-C606-4541-B28A-CE38CBD1D5F7}" presName="linNode" presStyleCnt="0"/>
      <dgm:spPr/>
    </dgm:pt>
    <dgm:pt modelId="{B039ADE3-8DB0-1849-A9B6-D2F5F98512F2}" type="pres">
      <dgm:prSet presAssocID="{A6AACED1-C606-4541-B28A-CE38CBD1D5F7}" presName="parentText" presStyleLbl="node1" presStyleIdx="3" presStyleCnt="5" custScaleX="1028910" custScaleY="2000000" custLinFactNeighborX="-7289" custLinFactNeighborY="-813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2EA414-BF2D-9B47-8135-F3520417CFA0}" type="pres">
      <dgm:prSet presAssocID="{A6AACED1-C606-4541-B28A-CE38CBD1D5F7}" presName="descendantText" presStyleLbl="alignAccFollowNode1" presStyleIdx="3" presStyleCnt="5" custScaleX="2000000" custScaleY="2000000" custLinFactNeighborX="-12959" custLinFactNeighborY="-101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EAECF8B-B47A-CF4E-92B2-1AD01FC74892}" type="pres">
      <dgm:prSet presAssocID="{D24BB79F-F9B9-D748-8CDC-0572723F4DD2}" presName="sp" presStyleCnt="0"/>
      <dgm:spPr/>
    </dgm:pt>
    <dgm:pt modelId="{2DC33995-2AC6-8A42-B9D0-99EA8A4DD88F}" type="pres">
      <dgm:prSet presAssocID="{71397D47-1C8E-F341-98D1-9D010951F0C3}" presName="linNode" presStyleCnt="0"/>
      <dgm:spPr/>
    </dgm:pt>
    <dgm:pt modelId="{166A7DF4-B360-9A47-A647-5E59019D8C1E}" type="pres">
      <dgm:prSet presAssocID="{71397D47-1C8E-F341-98D1-9D010951F0C3}" presName="parentText" presStyleLbl="node1" presStyleIdx="4" presStyleCnt="5" custScaleX="1028910" custScaleY="2000000" custLinFactNeighborX="-7289" custLinFactNeighborY="-1835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1E8E6B-F9DC-1444-9F16-D36F138056C6}" type="pres">
      <dgm:prSet presAssocID="{71397D47-1C8E-F341-98D1-9D010951F0C3}" presName="descendantText" presStyleLbl="alignAccFollowNode1" presStyleIdx="4" presStyleCnt="5" custScaleX="2000000" custScaleY="2000000" custLinFactNeighborX="-12959" custLinFactNeighborY="-101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EDFA511-C656-0644-B432-CA232408F2E0}" type="presOf" srcId="{C86CCCB7-7578-4C43-BB7A-E399ED8193FA}" destId="{D495BA63-9096-7346-97C3-1BA5001E5D94}" srcOrd="0" destOrd="0" presId="urn:microsoft.com/office/officeart/2005/8/layout/vList5"/>
    <dgm:cxn modelId="{E7A83BF7-BFD6-C246-88FA-340B7B8DE354}" srcId="{C86CCCB7-7578-4C43-BB7A-E399ED8193FA}" destId="{3002FE17-C0F3-384A-89B4-70F9E6BD7AEC}" srcOrd="2" destOrd="0" parTransId="{AED0AEDF-EA31-4C40-82B8-70560640F1B1}" sibTransId="{9A70674D-9365-3842-B1E7-B694513DB815}"/>
    <dgm:cxn modelId="{5088F75E-1315-DA41-9E27-CF37ACB5414E}" srcId="{823DFE68-BCA2-9544-BBE4-D770DAFA0D37}" destId="{B29CDB57-11A9-654C-9672-CE2091CC06FA}" srcOrd="2" destOrd="0" parTransId="{D12489C4-E5C1-1942-B3C7-DA1AC9831439}" sibTransId="{F109AD6C-0FC9-774A-90C6-8CCF1D34F48B}"/>
    <dgm:cxn modelId="{F651CED2-D196-0C45-BD1E-4A8A2EBB409C}" type="presOf" srcId="{BD9E17BF-857A-CA42-BA6C-6E18D7B34BAB}" destId="{E52EA414-BF2D-9B47-8135-F3520417CFA0}" srcOrd="0" destOrd="0" presId="urn:microsoft.com/office/officeart/2005/8/layout/vList5"/>
    <dgm:cxn modelId="{DB2DE2AD-48B2-EF49-945B-B935EC4DB514}" srcId="{71397D47-1C8E-F341-98D1-9D010951F0C3}" destId="{AB94E4ED-6566-1747-BDCF-0FE821FDD274}" srcOrd="0" destOrd="0" parTransId="{97C45882-D81F-C34C-927A-33C2165E54AC}" sibTransId="{50676EDE-C7F8-1A47-A5F7-F4AAEF5EFC32}"/>
    <dgm:cxn modelId="{4428E05D-32F5-A44E-B924-AAC888FA3810}" type="presOf" srcId="{823DFE68-BCA2-9544-BBE4-D770DAFA0D37}" destId="{15B30190-A3D3-9F44-A2E2-5015C2D8B27A}" srcOrd="0" destOrd="0" presId="urn:microsoft.com/office/officeart/2005/8/layout/vList5"/>
    <dgm:cxn modelId="{3DAE7DEF-C894-794F-9737-26C8FC39E903}" type="presOf" srcId="{4BFD15AC-A339-2147-93B7-0E0F305F69D0}" destId="{12696766-FAA5-4A40-95A5-D11A26DF073E}" srcOrd="0" destOrd="1" presId="urn:microsoft.com/office/officeart/2005/8/layout/vList5"/>
    <dgm:cxn modelId="{3E672E1D-2285-F344-B8F6-884AB4A2CA73}" srcId="{C86CCCB7-7578-4C43-BB7A-E399ED8193FA}" destId="{541D6CF8-4602-A945-BACC-A827A0EF6CC2}" srcOrd="0" destOrd="0" parTransId="{D4CC3E98-D52B-5640-8DE5-E1BA34F34025}" sibTransId="{B2167A3D-9651-454C-AFBC-5BE8CE0623D1}"/>
    <dgm:cxn modelId="{0DCFE97F-C3EB-5B40-8CA7-5E35CCE2B334}" type="presOf" srcId="{A6AACED1-C606-4541-B28A-CE38CBD1D5F7}" destId="{B039ADE3-8DB0-1849-A9B6-D2F5F98512F2}" srcOrd="0" destOrd="0" presId="urn:microsoft.com/office/officeart/2005/8/layout/vList5"/>
    <dgm:cxn modelId="{677BEAE4-78B1-A842-8854-8DB125DAF4C0}" type="presOf" srcId="{71397D47-1C8E-F341-98D1-9D010951F0C3}" destId="{166A7DF4-B360-9A47-A647-5E59019D8C1E}" srcOrd="0" destOrd="0" presId="urn:microsoft.com/office/officeart/2005/8/layout/vList5"/>
    <dgm:cxn modelId="{89056B1C-B511-164D-92CF-706C3CFBCD48}" srcId="{823DFE68-BCA2-9544-BBE4-D770DAFA0D37}" destId="{DE4C65FA-4BE5-C74A-B339-4E6DC4D773FA}" srcOrd="0" destOrd="0" parTransId="{67563228-1627-354C-852E-9CDBFC952BAB}" sibTransId="{3A6016E7-2DB2-134B-93BD-7DB64882B05A}"/>
    <dgm:cxn modelId="{B1FDADE8-99F3-414F-952E-7AD7DA45B1EC}" type="presOf" srcId="{38DE3DCF-955D-A74E-86AB-0BED94BCCE8A}" destId="{E52EA414-BF2D-9B47-8135-F3520417CFA0}" srcOrd="0" destOrd="1" presId="urn:microsoft.com/office/officeart/2005/8/layout/vList5"/>
    <dgm:cxn modelId="{BE7C76F3-6660-EE40-BE89-4EBC3B2BAA71}" srcId="{A6AACED1-C606-4541-B28A-CE38CBD1D5F7}" destId="{38DE3DCF-955D-A74E-86AB-0BED94BCCE8A}" srcOrd="1" destOrd="0" parTransId="{A143056E-A0DC-D943-853B-BF03E67767D0}" sibTransId="{4A076385-53A6-834D-8FD7-D2478EAD87D9}"/>
    <dgm:cxn modelId="{7F659ADC-B74E-7548-80A2-3131CDF35795}" srcId="{DD0A13F8-6F0A-DE4D-8F0B-D945A2A37F6C}" destId="{C86CCCB7-7578-4C43-BB7A-E399ED8193FA}" srcOrd="0" destOrd="0" parTransId="{68533033-35AF-5E4F-B6F2-B568878B0403}" sibTransId="{E0AEE7CE-A138-2141-A8E0-CE40F8EA9ABD}"/>
    <dgm:cxn modelId="{E0E06110-DD65-C344-A587-463238FF412B}" srcId="{D2387553-9B7D-E546-B48B-3B7009BEBC5B}" destId="{71C13F71-1844-674B-AD77-EDDA20B596DC}" srcOrd="0" destOrd="0" parTransId="{C054F15A-AA35-5946-AA81-4B3AA63392B2}" sibTransId="{C3AE397E-A9DD-064B-9197-C0BBCBE6E86B}"/>
    <dgm:cxn modelId="{B1D418A6-D289-7F4A-BB68-A50B45CEECC5}" srcId="{DD0A13F8-6F0A-DE4D-8F0B-D945A2A37F6C}" destId="{71397D47-1C8E-F341-98D1-9D010951F0C3}" srcOrd="4" destOrd="0" parTransId="{2859D360-E04C-5845-A9EB-2588EF3FCCBA}" sibTransId="{04E21EE0-1F3C-F447-BBBF-C522323EBAA7}"/>
    <dgm:cxn modelId="{1F4F236F-81A4-2C44-B3DF-98662FB87827}" type="presOf" srcId="{3002FE17-C0F3-384A-89B4-70F9E6BD7AEC}" destId="{483CDD6B-54DE-8346-9935-8FB93D6F9613}" srcOrd="0" destOrd="2" presId="urn:microsoft.com/office/officeart/2005/8/layout/vList5"/>
    <dgm:cxn modelId="{6F647B91-2970-E244-A79E-08FAAFC69E41}" type="presOf" srcId="{71C13F71-1844-674B-AD77-EDDA20B596DC}" destId="{7789622E-50AA-744A-9C9F-EA58C9B951EC}" srcOrd="0" destOrd="0" presId="urn:microsoft.com/office/officeart/2005/8/layout/vList5"/>
    <dgm:cxn modelId="{0AF0BCA1-3D08-084B-B221-72072527CF2C}" srcId="{DD0A13F8-6F0A-DE4D-8F0B-D945A2A37F6C}" destId="{823DFE68-BCA2-9544-BBE4-D770DAFA0D37}" srcOrd="1" destOrd="0" parTransId="{365B8A13-F820-204E-83E1-9576276C7096}" sibTransId="{801FAD4C-7B2A-764D-BD60-A0C7FC70317A}"/>
    <dgm:cxn modelId="{2C61F1AE-9E84-6545-8400-343D49B17042}" srcId="{71397D47-1C8E-F341-98D1-9D010951F0C3}" destId="{4EC97553-980B-2E49-8677-2100CFE24B7F}" srcOrd="1" destOrd="0" parTransId="{2E1FD97E-ED98-974F-9062-6C3F8BE8F4F7}" sibTransId="{93AA95DA-8763-164B-8CBA-7D62FEE3BA26}"/>
    <dgm:cxn modelId="{CD897370-8142-514E-98C9-BE9C1AA90D77}" type="presOf" srcId="{525E1EF5-45DA-5142-AEDD-C72B9035E9E6}" destId="{483CDD6B-54DE-8346-9935-8FB93D6F9613}" srcOrd="0" destOrd="1" presId="urn:microsoft.com/office/officeart/2005/8/layout/vList5"/>
    <dgm:cxn modelId="{4AD9F7E9-8F32-814A-8672-7EFBF253CA6E}" srcId="{823DFE68-BCA2-9544-BBE4-D770DAFA0D37}" destId="{4BFD15AC-A339-2147-93B7-0E0F305F69D0}" srcOrd="1" destOrd="0" parTransId="{FE367D91-4BC6-814F-B9C8-736C84209DBE}" sibTransId="{8AFBC58E-DA97-0740-9255-207F983F680C}"/>
    <dgm:cxn modelId="{BAD89673-ECDA-F94F-9700-F0BD0242C80A}" type="presOf" srcId="{D2387553-9B7D-E546-B48B-3B7009BEBC5B}" destId="{D75F4D0E-30FE-F945-840B-F630E63715B2}" srcOrd="0" destOrd="0" presId="urn:microsoft.com/office/officeart/2005/8/layout/vList5"/>
    <dgm:cxn modelId="{B3DF7DE8-3434-8148-83A8-F9FA76347090}" type="presOf" srcId="{4EC97553-980B-2E49-8677-2100CFE24B7F}" destId="{CA1E8E6B-F9DC-1444-9F16-D36F138056C6}" srcOrd="0" destOrd="1" presId="urn:microsoft.com/office/officeart/2005/8/layout/vList5"/>
    <dgm:cxn modelId="{2E70DAEA-AEAB-6346-BEE9-B369A9A064CF}" srcId="{DD0A13F8-6F0A-DE4D-8F0B-D945A2A37F6C}" destId="{A6AACED1-C606-4541-B28A-CE38CBD1D5F7}" srcOrd="3" destOrd="0" parTransId="{EC933776-B0F0-224D-81D7-17ECA6BD4301}" sibTransId="{D24BB79F-F9B9-D748-8CDC-0572723F4DD2}"/>
    <dgm:cxn modelId="{B88E4AFB-89DF-734B-B911-7D3950BFD3B3}" srcId="{D2387553-9B7D-E546-B48B-3B7009BEBC5B}" destId="{03E8D760-10B2-8F47-9743-B99B2146F66C}" srcOrd="1" destOrd="0" parTransId="{5F524DB9-30F5-764B-B5F3-37A701FA35C1}" sibTransId="{FBD4C74C-3908-054A-A5A3-3B85227376D5}"/>
    <dgm:cxn modelId="{72BA5A11-0394-6D49-BCDC-FBB5AA384A44}" type="presOf" srcId="{541D6CF8-4602-A945-BACC-A827A0EF6CC2}" destId="{483CDD6B-54DE-8346-9935-8FB93D6F9613}" srcOrd="0" destOrd="0" presId="urn:microsoft.com/office/officeart/2005/8/layout/vList5"/>
    <dgm:cxn modelId="{5656F8C0-CE5A-CD45-AA59-D9614609D2AF}" srcId="{A6AACED1-C606-4541-B28A-CE38CBD1D5F7}" destId="{BD9E17BF-857A-CA42-BA6C-6E18D7B34BAB}" srcOrd="0" destOrd="0" parTransId="{C4979B33-F845-9C4A-BB69-C8FFB5527DE0}" sibTransId="{5B72B116-3A62-0D47-9369-78CB96432A16}"/>
    <dgm:cxn modelId="{CECF14BD-ECB5-1D44-AD4A-FDE926B0C4D1}" type="presOf" srcId="{03E8D760-10B2-8F47-9743-B99B2146F66C}" destId="{7789622E-50AA-744A-9C9F-EA58C9B951EC}" srcOrd="0" destOrd="1" presId="urn:microsoft.com/office/officeart/2005/8/layout/vList5"/>
    <dgm:cxn modelId="{F4BEE655-14E4-5F45-8081-9FA67E8A38B0}" type="presOf" srcId="{DD0A13F8-6F0A-DE4D-8F0B-D945A2A37F6C}" destId="{1BEA63C4-B297-154C-9C15-3D909198F076}" srcOrd="0" destOrd="0" presId="urn:microsoft.com/office/officeart/2005/8/layout/vList5"/>
    <dgm:cxn modelId="{FCFF3A08-E98C-E541-982D-55FE2236CE6A}" type="presOf" srcId="{DE4C65FA-4BE5-C74A-B339-4E6DC4D773FA}" destId="{12696766-FAA5-4A40-95A5-D11A26DF073E}" srcOrd="0" destOrd="0" presId="urn:microsoft.com/office/officeart/2005/8/layout/vList5"/>
    <dgm:cxn modelId="{0EDDD595-F4DF-8949-83C2-646EE79C04CD}" srcId="{C86CCCB7-7578-4C43-BB7A-E399ED8193FA}" destId="{525E1EF5-45DA-5142-AEDD-C72B9035E9E6}" srcOrd="1" destOrd="0" parTransId="{E5C6BEC2-1CA6-1F42-A827-703BBE41030A}" sibTransId="{DADA15E5-69B1-AB4A-8B2D-F9B5320967B9}"/>
    <dgm:cxn modelId="{EC979378-EB05-3F49-865E-25B70E5624E3}" srcId="{DD0A13F8-6F0A-DE4D-8F0B-D945A2A37F6C}" destId="{D2387553-9B7D-E546-B48B-3B7009BEBC5B}" srcOrd="2" destOrd="0" parTransId="{4FBC1F42-8B16-4E48-BCFA-D0ECBAFB7CF8}" sibTransId="{A35D84D0-30C7-B14D-8CB5-B47ABC93972B}"/>
    <dgm:cxn modelId="{22705E6E-E39E-8A41-B035-0DE22CC5A292}" type="presOf" srcId="{AB94E4ED-6566-1747-BDCF-0FE821FDD274}" destId="{CA1E8E6B-F9DC-1444-9F16-D36F138056C6}" srcOrd="0" destOrd="0" presId="urn:microsoft.com/office/officeart/2005/8/layout/vList5"/>
    <dgm:cxn modelId="{909B2065-6BFC-E947-9D2D-11AB8433C295}" type="presOf" srcId="{B29CDB57-11A9-654C-9672-CE2091CC06FA}" destId="{12696766-FAA5-4A40-95A5-D11A26DF073E}" srcOrd="0" destOrd="2" presId="urn:microsoft.com/office/officeart/2005/8/layout/vList5"/>
    <dgm:cxn modelId="{D90DC07E-98D3-5F42-9057-5EBA198F2181}" type="presParOf" srcId="{1BEA63C4-B297-154C-9C15-3D909198F076}" destId="{644BAE75-9A47-1740-92D4-82A80959010F}" srcOrd="0" destOrd="0" presId="urn:microsoft.com/office/officeart/2005/8/layout/vList5"/>
    <dgm:cxn modelId="{226D3C0C-6529-A54F-B08C-5A448A57652D}" type="presParOf" srcId="{644BAE75-9A47-1740-92D4-82A80959010F}" destId="{D495BA63-9096-7346-97C3-1BA5001E5D94}" srcOrd="0" destOrd="0" presId="urn:microsoft.com/office/officeart/2005/8/layout/vList5"/>
    <dgm:cxn modelId="{687D7D43-DE35-1A4A-8126-18689319BC0D}" type="presParOf" srcId="{644BAE75-9A47-1740-92D4-82A80959010F}" destId="{483CDD6B-54DE-8346-9935-8FB93D6F9613}" srcOrd="1" destOrd="0" presId="urn:microsoft.com/office/officeart/2005/8/layout/vList5"/>
    <dgm:cxn modelId="{53DB5917-ACB9-8B4C-A306-52C4F8C225FB}" type="presParOf" srcId="{1BEA63C4-B297-154C-9C15-3D909198F076}" destId="{D345D537-2F09-304A-96F1-3C25A3A7A88B}" srcOrd="1" destOrd="0" presId="urn:microsoft.com/office/officeart/2005/8/layout/vList5"/>
    <dgm:cxn modelId="{B202A19A-F572-AE47-BE5B-859241F23771}" type="presParOf" srcId="{1BEA63C4-B297-154C-9C15-3D909198F076}" destId="{ED107604-91C4-614F-AFC3-02A046FCC8B8}" srcOrd="2" destOrd="0" presId="urn:microsoft.com/office/officeart/2005/8/layout/vList5"/>
    <dgm:cxn modelId="{D7C16EFE-2E1A-6D4F-960C-49D56DF91786}" type="presParOf" srcId="{ED107604-91C4-614F-AFC3-02A046FCC8B8}" destId="{15B30190-A3D3-9F44-A2E2-5015C2D8B27A}" srcOrd="0" destOrd="0" presId="urn:microsoft.com/office/officeart/2005/8/layout/vList5"/>
    <dgm:cxn modelId="{B0CC8A12-F075-9247-848F-621211E355AF}" type="presParOf" srcId="{ED107604-91C4-614F-AFC3-02A046FCC8B8}" destId="{12696766-FAA5-4A40-95A5-D11A26DF073E}" srcOrd="1" destOrd="0" presId="urn:microsoft.com/office/officeart/2005/8/layout/vList5"/>
    <dgm:cxn modelId="{0B985836-EF05-4246-9BFB-F518949A089F}" type="presParOf" srcId="{1BEA63C4-B297-154C-9C15-3D909198F076}" destId="{371984AE-3920-E64B-A5FC-1F5F7A7F0AB5}" srcOrd="3" destOrd="0" presId="urn:microsoft.com/office/officeart/2005/8/layout/vList5"/>
    <dgm:cxn modelId="{3FB218B3-5B06-5941-9E8C-8965DD6FCB07}" type="presParOf" srcId="{1BEA63C4-B297-154C-9C15-3D909198F076}" destId="{1F3337A6-6190-F84E-85BD-2728711A7785}" srcOrd="4" destOrd="0" presId="urn:microsoft.com/office/officeart/2005/8/layout/vList5"/>
    <dgm:cxn modelId="{A8FCD814-445E-334F-8563-83CABE31F0F1}" type="presParOf" srcId="{1F3337A6-6190-F84E-85BD-2728711A7785}" destId="{D75F4D0E-30FE-F945-840B-F630E63715B2}" srcOrd="0" destOrd="0" presId="urn:microsoft.com/office/officeart/2005/8/layout/vList5"/>
    <dgm:cxn modelId="{E08F1690-73A9-D44A-8CFE-4ED411EBC60D}" type="presParOf" srcId="{1F3337A6-6190-F84E-85BD-2728711A7785}" destId="{7789622E-50AA-744A-9C9F-EA58C9B951EC}" srcOrd="1" destOrd="0" presId="urn:microsoft.com/office/officeart/2005/8/layout/vList5"/>
    <dgm:cxn modelId="{0770E192-0CAA-134E-B376-8D38049F8B5E}" type="presParOf" srcId="{1BEA63C4-B297-154C-9C15-3D909198F076}" destId="{A36266B5-1EEA-3547-89E1-ECA048D9B7DB}" srcOrd="5" destOrd="0" presId="urn:microsoft.com/office/officeart/2005/8/layout/vList5"/>
    <dgm:cxn modelId="{AFCFE6B5-2F67-3042-AA12-F0ADEAB7C6FF}" type="presParOf" srcId="{1BEA63C4-B297-154C-9C15-3D909198F076}" destId="{7D77DE98-5C3F-3846-A1A7-11E207EDEB87}" srcOrd="6" destOrd="0" presId="urn:microsoft.com/office/officeart/2005/8/layout/vList5"/>
    <dgm:cxn modelId="{635F10FD-DEB3-FA42-8A93-74082B1373FC}" type="presParOf" srcId="{7D77DE98-5C3F-3846-A1A7-11E207EDEB87}" destId="{B039ADE3-8DB0-1849-A9B6-D2F5F98512F2}" srcOrd="0" destOrd="0" presId="urn:microsoft.com/office/officeart/2005/8/layout/vList5"/>
    <dgm:cxn modelId="{348F981D-FB2B-734A-A238-619249FEA446}" type="presParOf" srcId="{7D77DE98-5C3F-3846-A1A7-11E207EDEB87}" destId="{E52EA414-BF2D-9B47-8135-F3520417CFA0}" srcOrd="1" destOrd="0" presId="urn:microsoft.com/office/officeart/2005/8/layout/vList5"/>
    <dgm:cxn modelId="{DFA3A07A-4F68-D24E-8938-34ED81137B21}" type="presParOf" srcId="{1BEA63C4-B297-154C-9C15-3D909198F076}" destId="{8EAECF8B-B47A-CF4E-92B2-1AD01FC74892}" srcOrd="7" destOrd="0" presId="urn:microsoft.com/office/officeart/2005/8/layout/vList5"/>
    <dgm:cxn modelId="{D4D748F9-1C89-D946-B278-065FBCC9DDF7}" type="presParOf" srcId="{1BEA63C4-B297-154C-9C15-3D909198F076}" destId="{2DC33995-2AC6-8A42-B9D0-99EA8A4DD88F}" srcOrd="8" destOrd="0" presId="urn:microsoft.com/office/officeart/2005/8/layout/vList5"/>
    <dgm:cxn modelId="{A267C20A-A33A-F640-9865-FF512E4B57CA}" type="presParOf" srcId="{2DC33995-2AC6-8A42-B9D0-99EA8A4DD88F}" destId="{166A7DF4-B360-9A47-A647-5E59019D8C1E}" srcOrd="0" destOrd="0" presId="urn:microsoft.com/office/officeart/2005/8/layout/vList5"/>
    <dgm:cxn modelId="{F4EAF9A9-BC06-8646-9375-BB2F0263376F}" type="presParOf" srcId="{2DC33995-2AC6-8A42-B9D0-99EA8A4DD88F}" destId="{CA1E8E6B-F9DC-1444-9F16-D36F138056C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765671-1A9C-4E44-B02B-559222D93FEF}">
      <dsp:nvSpPr>
        <dsp:cNvPr id="0" name=""/>
        <dsp:cNvSpPr/>
      </dsp:nvSpPr>
      <dsp:spPr>
        <a:xfrm>
          <a:off x="1800095" y="0"/>
          <a:ext cx="1806367" cy="922154"/>
        </a:xfrm>
        <a:prstGeom prst="trapezoid">
          <a:avLst>
            <a:gd name="adj" fmla="val 97716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a-IN" sz="1800" kern="1200" dirty="0">
              <a:latin typeface="Calibri"/>
              <a:cs typeface="Calibri"/>
            </a:rPr>
            <a:t>vizija (gdje želimo biti?)</a:t>
          </a:r>
          <a:endParaRPr lang="en-US" sz="1800" kern="1200" dirty="0">
            <a:latin typeface="Calibri"/>
            <a:cs typeface="Calibri"/>
          </a:endParaRPr>
        </a:p>
      </dsp:txBody>
      <dsp:txXfrm>
        <a:off x="1800095" y="0"/>
        <a:ext cx="1806367" cy="922154"/>
      </dsp:txXfrm>
    </dsp:sp>
    <dsp:sp modelId="{535651CD-7AD8-D741-8DE9-CFF0221BA541}">
      <dsp:nvSpPr>
        <dsp:cNvPr id="0" name=""/>
        <dsp:cNvSpPr/>
      </dsp:nvSpPr>
      <dsp:spPr>
        <a:xfrm>
          <a:off x="899633" y="922154"/>
          <a:ext cx="3607292" cy="922154"/>
        </a:xfrm>
        <a:prstGeom prst="trapezoid">
          <a:avLst>
            <a:gd name="adj" fmla="val 97716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a-IN" sz="1800" kern="1200">
              <a:latin typeface="Calibri"/>
              <a:cs typeface="Calibri"/>
            </a:rPr>
            <a:t>ciljevi, prioriteti</a:t>
          </a:r>
          <a:endParaRPr lang="en-US" sz="1800" kern="1200">
            <a:latin typeface="Calibri"/>
            <a:cs typeface="Calibri"/>
          </a:endParaRPr>
        </a:p>
      </dsp:txBody>
      <dsp:txXfrm>
        <a:off x="1530909" y="922154"/>
        <a:ext cx="2344739" cy="922154"/>
      </dsp:txXfrm>
    </dsp:sp>
    <dsp:sp modelId="{410AE99F-8E78-8A4F-BED8-BEB515AE3B3B}">
      <dsp:nvSpPr>
        <dsp:cNvPr id="0" name=""/>
        <dsp:cNvSpPr/>
      </dsp:nvSpPr>
      <dsp:spPr>
        <a:xfrm>
          <a:off x="0" y="1844309"/>
          <a:ext cx="5406559" cy="922154"/>
        </a:xfrm>
        <a:prstGeom prst="trapezoid">
          <a:avLst>
            <a:gd name="adj" fmla="val 97716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a-IN" sz="1800" kern="1200" dirty="0">
              <a:latin typeface="Calibri"/>
              <a:cs typeface="Calibri"/>
            </a:rPr>
            <a:t>mjere,projekti (kako do tamo?)</a:t>
          </a:r>
          <a:endParaRPr lang="en-US" sz="1800" kern="1200" dirty="0">
            <a:latin typeface="Calibri"/>
            <a:cs typeface="Calibri"/>
          </a:endParaRPr>
        </a:p>
      </dsp:txBody>
      <dsp:txXfrm>
        <a:off x="946147" y="1844309"/>
        <a:ext cx="3514263" cy="9221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3CDD6B-54DE-8346-9935-8FB93D6F9613}">
      <dsp:nvSpPr>
        <dsp:cNvPr id="0" name=""/>
        <dsp:cNvSpPr/>
      </dsp:nvSpPr>
      <dsp:spPr>
        <a:xfrm rot="5400000">
          <a:off x="4656491" y="-2713980"/>
          <a:ext cx="722807" cy="638241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a-IN" sz="1400" kern="1200">
              <a:latin typeface="Calibri"/>
              <a:cs typeface="Calibri"/>
            </a:rPr>
            <a:t>P1 Održivi razvoj turizma i pratećih djelatnosti</a:t>
          </a:r>
          <a:endParaRPr lang="en-GB" sz="1400" kern="1200">
            <a:latin typeface="Calibri"/>
            <a:cs typeface="Calibri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a-IN" sz="1400" kern="1200" dirty="0">
              <a:latin typeface="Calibri"/>
              <a:cs typeface="Calibri"/>
            </a:rPr>
            <a:t>P2 Razvoj poljoprivrede i proizvodnja zdrave hrane</a:t>
          </a:r>
          <a:endParaRPr lang="en-GB" sz="1400" kern="1200" dirty="0">
            <a:latin typeface="Calibri"/>
            <a:cs typeface="Calibri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a-IN" sz="1400" kern="1200">
              <a:latin typeface="Calibri"/>
              <a:cs typeface="Calibri"/>
            </a:rPr>
            <a:t>P3 Poduzetničko okruženje, infrastruktra i umrežavanje</a:t>
          </a:r>
          <a:endParaRPr lang="en-GB" sz="1400" kern="1200">
            <a:latin typeface="Calibri"/>
            <a:cs typeface="Calibri"/>
          </a:endParaRPr>
        </a:p>
      </dsp:txBody>
      <dsp:txXfrm rot="-5400000">
        <a:off x="1826690" y="151106"/>
        <a:ext cx="6347125" cy="652237"/>
      </dsp:txXfrm>
    </dsp:sp>
    <dsp:sp modelId="{D495BA63-9096-7346-97C3-1BA5001E5D94}">
      <dsp:nvSpPr>
        <dsp:cNvPr id="0" name=""/>
        <dsp:cNvSpPr/>
      </dsp:nvSpPr>
      <dsp:spPr>
        <a:xfrm>
          <a:off x="0" y="0"/>
          <a:ext cx="1846947" cy="96189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a-IN" sz="1600" kern="1200">
              <a:latin typeface="Calibri"/>
              <a:cs typeface="Calibri"/>
            </a:rPr>
            <a:t>Gospodarstvo</a:t>
          </a:r>
          <a:endParaRPr lang="en-GB" sz="1600" kern="1200">
            <a:latin typeface="Calibri"/>
            <a:cs typeface="Calibri"/>
          </a:endParaRPr>
        </a:p>
      </dsp:txBody>
      <dsp:txXfrm>
        <a:off x="46956" y="46956"/>
        <a:ext cx="1753035" cy="867983"/>
      </dsp:txXfrm>
    </dsp:sp>
    <dsp:sp modelId="{12696766-FAA5-4A40-95A5-D11A26DF073E}">
      <dsp:nvSpPr>
        <dsp:cNvPr id="0" name=""/>
        <dsp:cNvSpPr/>
      </dsp:nvSpPr>
      <dsp:spPr>
        <a:xfrm rot="5400000">
          <a:off x="4633137" y="-1749679"/>
          <a:ext cx="769516" cy="638241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a-IN" sz="1400" kern="1200">
              <a:latin typeface="Calibri"/>
              <a:cs typeface="Calibri"/>
            </a:rPr>
            <a:t>P4 Učinkovitost uprave i javnih ustanova</a:t>
          </a:r>
          <a:endParaRPr lang="en-GB" sz="1400" kern="1200">
            <a:latin typeface="Calibri"/>
            <a:cs typeface="Calibri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a-IN" sz="1400" kern="1200">
              <a:latin typeface="Calibri"/>
              <a:cs typeface="Calibri"/>
            </a:rPr>
            <a:t>P5 Obrazovanje, cjeloživotno učenje</a:t>
          </a:r>
          <a:endParaRPr lang="en-GB" sz="1400" kern="1200">
            <a:latin typeface="Calibri"/>
            <a:cs typeface="Calibri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a-IN" sz="1400" kern="1200">
              <a:latin typeface="Calibri"/>
              <a:cs typeface="Calibri"/>
            </a:rPr>
            <a:t>P6 Horizontalna(sektorska) i vertikalna (javni, privatni, civilni) suradnja</a:t>
          </a:r>
          <a:endParaRPr lang="en-GB" sz="1400" kern="1200">
            <a:latin typeface="Calibri"/>
            <a:cs typeface="Calibri"/>
          </a:endParaRPr>
        </a:p>
      </dsp:txBody>
      <dsp:txXfrm rot="-5400000">
        <a:off x="1826691" y="1094332"/>
        <a:ext cx="6344845" cy="694386"/>
      </dsp:txXfrm>
    </dsp:sp>
    <dsp:sp modelId="{15B30190-A3D3-9F44-A2E2-5015C2D8B27A}">
      <dsp:nvSpPr>
        <dsp:cNvPr id="0" name=""/>
        <dsp:cNvSpPr/>
      </dsp:nvSpPr>
      <dsp:spPr>
        <a:xfrm>
          <a:off x="0" y="960577"/>
          <a:ext cx="1846947" cy="96189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a-IN" sz="1600" kern="1200">
              <a:latin typeface="Calibri"/>
              <a:cs typeface="Calibri"/>
            </a:rPr>
            <a:t>Ljudi, znanja, suradnja</a:t>
          </a:r>
          <a:endParaRPr lang="en-GB" sz="1600" kern="1200">
            <a:latin typeface="Calibri"/>
            <a:cs typeface="Calibri"/>
          </a:endParaRPr>
        </a:p>
      </dsp:txBody>
      <dsp:txXfrm>
        <a:off x="46956" y="1007533"/>
        <a:ext cx="1753035" cy="867983"/>
      </dsp:txXfrm>
    </dsp:sp>
    <dsp:sp modelId="{7789622E-50AA-744A-9C9F-EA58C9B951EC}">
      <dsp:nvSpPr>
        <dsp:cNvPr id="0" name=""/>
        <dsp:cNvSpPr/>
      </dsp:nvSpPr>
      <dsp:spPr>
        <a:xfrm rot="5400000">
          <a:off x="4633137" y="-785379"/>
          <a:ext cx="769516" cy="638241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a-IN" sz="1400" kern="1200">
              <a:latin typeface="Calibri"/>
              <a:cs typeface="Calibri"/>
            </a:rPr>
            <a:t>P7 Ekološke prakse i energetska učinkovitost</a:t>
          </a:r>
          <a:endParaRPr lang="en-GB" sz="1400" kern="1200">
            <a:latin typeface="Calibri"/>
            <a:cs typeface="Calibri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a-IN" sz="1400" kern="1200">
              <a:latin typeface="Calibri"/>
              <a:cs typeface="Calibri"/>
            </a:rPr>
            <a:t>P8 Sanacija i očuvanje prirodnih resursa i ekosustava</a:t>
          </a:r>
          <a:endParaRPr lang="en-GB" sz="1400" kern="1200">
            <a:latin typeface="Calibri"/>
            <a:cs typeface="Calibri"/>
          </a:endParaRPr>
        </a:p>
      </dsp:txBody>
      <dsp:txXfrm rot="-5400000">
        <a:off x="1826691" y="2058632"/>
        <a:ext cx="6344845" cy="694386"/>
      </dsp:txXfrm>
    </dsp:sp>
    <dsp:sp modelId="{D75F4D0E-30FE-F945-840B-F630E63715B2}">
      <dsp:nvSpPr>
        <dsp:cNvPr id="0" name=""/>
        <dsp:cNvSpPr/>
      </dsp:nvSpPr>
      <dsp:spPr>
        <a:xfrm>
          <a:off x="0" y="1924878"/>
          <a:ext cx="1846947" cy="96189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a-IN" sz="1600" kern="1200">
              <a:latin typeface="Calibri"/>
              <a:cs typeface="Calibri"/>
            </a:rPr>
            <a:t>Priroda i ekologija</a:t>
          </a:r>
          <a:endParaRPr lang="en-GB" sz="1600" kern="1200">
            <a:latin typeface="Calibri"/>
            <a:cs typeface="Calibri"/>
          </a:endParaRPr>
        </a:p>
      </dsp:txBody>
      <dsp:txXfrm>
        <a:off x="46956" y="1971834"/>
        <a:ext cx="1753035" cy="867983"/>
      </dsp:txXfrm>
    </dsp:sp>
    <dsp:sp modelId="{E52EA414-BF2D-9B47-8135-F3520417CFA0}">
      <dsp:nvSpPr>
        <dsp:cNvPr id="0" name=""/>
        <dsp:cNvSpPr/>
      </dsp:nvSpPr>
      <dsp:spPr>
        <a:xfrm rot="5400000">
          <a:off x="4633137" y="178921"/>
          <a:ext cx="769516" cy="638241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a-IN" sz="1400" kern="1200">
              <a:latin typeface="Calibri"/>
              <a:cs typeface="Calibri"/>
            </a:rPr>
            <a:t>P9 Komunalna i prometna infrastruktura</a:t>
          </a:r>
          <a:endParaRPr lang="en-GB" sz="1400" kern="1200">
            <a:latin typeface="Calibri"/>
            <a:cs typeface="Calibri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a-IN" sz="1400" kern="1200">
              <a:latin typeface="Calibri"/>
              <a:cs typeface="Calibri"/>
            </a:rPr>
            <a:t>P10 Civilni aktivizam, socijalno uključivanje i antidiskriminacija</a:t>
          </a:r>
          <a:endParaRPr lang="en-GB" sz="1400" kern="1200">
            <a:latin typeface="Calibri"/>
            <a:cs typeface="Calibri"/>
          </a:endParaRPr>
        </a:p>
      </dsp:txBody>
      <dsp:txXfrm rot="-5400000">
        <a:off x="1826691" y="3022933"/>
        <a:ext cx="6344845" cy="694386"/>
      </dsp:txXfrm>
    </dsp:sp>
    <dsp:sp modelId="{B039ADE3-8DB0-1849-A9B6-D2F5F98512F2}">
      <dsp:nvSpPr>
        <dsp:cNvPr id="0" name=""/>
        <dsp:cNvSpPr/>
      </dsp:nvSpPr>
      <dsp:spPr>
        <a:xfrm>
          <a:off x="0" y="2889178"/>
          <a:ext cx="1846947" cy="96189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a-IN" sz="1600" kern="1200">
              <a:latin typeface="Calibri"/>
              <a:cs typeface="Calibri"/>
            </a:rPr>
            <a:t>Kvalitet i standard života</a:t>
          </a:r>
          <a:endParaRPr lang="en-GB" sz="1600" kern="1200">
            <a:latin typeface="Calibri"/>
            <a:cs typeface="Calibri"/>
          </a:endParaRPr>
        </a:p>
      </dsp:txBody>
      <dsp:txXfrm>
        <a:off x="46956" y="2936134"/>
        <a:ext cx="1753035" cy="867983"/>
      </dsp:txXfrm>
    </dsp:sp>
    <dsp:sp modelId="{CA1E8E6B-F9DC-1444-9F16-D36F138056C6}">
      <dsp:nvSpPr>
        <dsp:cNvPr id="0" name=""/>
        <dsp:cNvSpPr/>
      </dsp:nvSpPr>
      <dsp:spPr>
        <a:xfrm rot="5400000">
          <a:off x="4633137" y="1143221"/>
          <a:ext cx="769516" cy="638241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a-IN" sz="1400" kern="1200">
              <a:latin typeface="Calibri"/>
              <a:cs typeface="Calibri"/>
            </a:rPr>
            <a:t>P11 Očuvanje i razvoj kulturne baštine</a:t>
          </a:r>
          <a:endParaRPr lang="en-GB" sz="1400" kern="1200">
            <a:latin typeface="Calibri"/>
            <a:cs typeface="Calibri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a-IN" sz="1400" kern="1200" dirty="0">
              <a:latin typeface="Calibri"/>
              <a:cs typeface="Calibri"/>
            </a:rPr>
            <a:t>P12 Multikulturalnost i identitet</a:t>
          </a:r>
          <a:endParaRPr lang="en-US" sz="1400" kern="1200" dirty="0">
            <a:latin typeface="Calibri"/>
            <a:cs typeface="Calibri"/>
          </a:endParaRPr>
        </a:p>
      </dsp:txBody>
      <dsp:txXfrm rot="-5400000">
        <a:off x="1826691" y="3987233"/>
        <a:ext cx="6344845" cy="694386"/>
      </dsp:txXfrm>
    </dsp:sp>
    <dsp:sp modelId="{166A7DF4-B360-9A47-A647-5E59019D8C1E}">
      <dsp:nvSpPr>
        <dsp:cNvPr id="0" name=""/>
        <dsp:cNvSpPr/>
      </dsp:nvSpPr>
      <dsp:spPr>
        <a:xfrm>
          <a:off x="0" y="3848563"/>
          <a:ext cx="1846947" cy="96189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a-IN" sz="1600" kern="1200">
              <a:latin typeface="Calibri"/>
              <a:cs typeface="Calibri"/>
            </a:rPr>
            <a:t>Identitet i kultura</a:t>
          </a:r>
          <a:endParaRPr lang="en-GB" sz="1600" kern="1200">
            <a:latin typeface="Calibri"/>
            <a:cs typeface="Calibri"/>
          </a:endParaRPr>
        </a:p>
      </dsp:txBody>
      <dsp:txXfrm>
        <a:off x="46956" y="3895519"/>
        <a:ext cx="1753035" cy="8679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1" Type="http://schemas.openxmlformats.org/officeDocument/2006/relationships/image" Target="../media/image6.png"/><Relationship Id="rId2" Type="http://schemas.openxmlformats.org/officeDocument/2006/relationships/image" Target="../media/image7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image" Target="../media/image11.png"/><Relationship Id="rId3" Type="http://schemas.openxmlformats.org/officeDocument/2006/relationships/image" Target="../media/image12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image" Target="../media/image14.png"/><Relationship Id="rId3" Type="http://schemas.openxmlformats.org/officeDocument/2006/relationships/image" Target="../media/image15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91F487-E09F-2948-8D11-456C9B682C08}" type="datetimeFigureOut">
              <a:rPr lang="en-US" smtClean="0"/>
              <a:t>23/09/15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D1B336-A0A0-4B43-A733-457EE9F12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59953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C7B1A7-F7C8-B94C-8D36-5BDE7A5070C7}" type="datetimeFigureOut">
              <a:rPr lang="en-US" smtClean="0"/>
              <a:t>23/09/15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a-IN" smtClean="0"/>
              <a:t>Click to edit Master text styles</a:t>
            </a:r>
          </a:p>
          <a:p>
            <a:pPr lvl="1"/>
            <a:r>
              <a:rPr lang="ta-IN" smtClean="0"/>
              <a:t>Second level</a:t>
            </a:r>
          </a:p>
          <a:p>
            <a:pPr lvl="2"/>
            <a:r>
              <a:rPr lang="ta-IN" smtClean="0"/>
              <a:t>Third level</a:t>
            </a:r>
          </a:p>
          <a:p>
            <a:pPr lvl="3"/>
            <a:r>
              <a:rPr lang="ta-IN" smtClean="0"/>
              <a:t>Fourth level</a:t>
            </a:r>
          </a:p>
          <a:p>
            <a:pPr lvl="4"/>
            <a:r>
              <a:rPr lang="ta-IN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7D016D-DA4E-D247-A5A9-99199D599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47326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Relationship Id="rId3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22" t="9375"/>
          <a:stretch/>
        </p:blipFill>
        <p:spPr>
          <a:xfrm>
            <a:off x="504056" y="995387"/>
            <a:ext cx="3203848" cy="17135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7384"/>
            <a:ext cx="9180512" cy="6858000"/>
          </a:xfrm>
          <a:prstGeom prst="rect">
            <a:avLst/>
          </a:prstGeom>
        </p:spPr>
      </p:pic>
      <p:cxnSp>
        <p:nvCxnSpPr>
          <p:cNvPr id="18" name="Straight Connector 17"/>
          <p:cNvCxnSpPr/>
          <p:nvPr userDrawn="1"/>
        </p:nvCxnSpPr>
        <p:spPr>
          <a:xfrm>
            <a:off x="-36512" y="2348880"/>
            <a:ext cx="3744416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04056" y="4099384"/>
            <a:ext cx="4606280" cy="1035546"/>
          </a:xfrm>
        </p:spPr>
        <p:txBody>
          <a:bodyPr>
            <a:normAutofit/>
          </a:bodyPr>
          <a:lstStyle>
            <a:lvl1pPr algn="l">
              <a:defRPr sz="32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hr-HR" dirty="0" smtClean="0"/>
              <a:t>Naslov</a:t>
            </a:r>
            <a:endParaRPr lang="hr-H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5496" y="5085184"/>
            <a:ext cx="5936704" cy="982960"/>
          </a:xfrm>
        </p:spPr>
        <p:txBody>
          <a:bodyPr>
            <a:normAutofit/>
          </a:bodyPr>
          <a:lstStyle>
            <a:lvl1pPr marL="0" indent="0" algn="l">
              <a:buNone/>
              <a:defRPr sz="2800" b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dirty="0" smtClean="0"/>
              <a:t>Podnaslov</a:t>
            </a:r>
            <a:endParaRPr lang="hr-HR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395536" y="1340768"/>
            <a:ext cx="0" cy="5517232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4627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6037312"/>
            <a:ext cx="2051720" cy="820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hr-H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856" y="1600200"/>
            <a:ext cx="8229600" cy="4525963"/>
          </a:xfr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457200" y="260648"/>
            <a:ext cx="0" cy="252028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-36512" y="1412776"/>
            <a:ext cx="2376264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4509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6037312"/>
            <a:ext cx="2051720" cy="820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>
                <a:solidFill>
                  <a:srgbClr val="00B0F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hr-H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856" y="1600200"/>
            <a:ext cx="8229600" cy="4525963"/>
          </a:xfr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457200" y="260648"/>
            <a:ext cx="0" cy="252028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-36512" y="1412776"/>
            <a:ext cx="2376264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0477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6037312"/>
            <a:ext cx="2051720" cy="820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>
                <a:solidFill>
                  <a:srgbClr val="00B0F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hr-H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856" y="1600200"/>
            <a:ext cx="8229600" cy="4525963"/>
          </a:xfr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8676456" y="4437112"/>
            <a:ext cx="10344" cy="2448272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6516216" y="6165304"/>
            <a:ext cx="2627784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3271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hr-H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800">
                <a:solidFill>
                  <a:srgbClr val="00B0F0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6037312"/>
            <a:ext cx="2051720" cy="820688"/>
          </a:xfrm>
          <a:prstGeom prst="rect">
            <a:avLst/>
          </a:prstGeom>
        </p:spPr>
      </p:pic>
      <p:cxnSp>
        <p:nvCxnSpPr>
          <p:cNvPr id="8" name="Straight Connector 7"/>
          <p:cNvCxnSpPr/>
          <p:nvPr userDrawn="1"/>
        </p:nvCxnSpPr>
        <p:spPr>
          <a:xfrm>
            <a:off x="251520" y="4437112"/>
            <a:ext cx="2376264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755576" y="3789040"/>
            <a:ext cx="0" cy="144016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924944"/>
            <a:ext cx="3672408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534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6037312"/>
            <a:ext cx="2051720" cy="820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hr-HR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3419872" y="1628800"/>
            <a:ext cx="2376264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4572000" y="1412776"/>
            <a:ext cx="0" cy="144016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1571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6037312"/>
            <a:ext cx="2051720" cy="820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hr-HR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3419872" y="1628800"/>
            <a:ext cx="2376264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4572000" y="1412776"/>
            <a:ext cx="0" cy="144016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9396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6037312"/>
            <a:ext cx="2051720" cy="820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hr-H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4572000" y="1412776"/>
            <a:ext cx="0" cy="144016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3419872" y="1628800"/>
            <a:ext cx="2376264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6446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hr-HR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6037312"/>
            <a:ext cx="2051720" cy="820688"/>
          </a:xfrm>
          <a:prstGeom prst="rect">
            <a:avLst/>
          </a:prstGeom>
        </p:spPr>
      </p:pic>
      <p:cxnSp>
        <p:nvCxnSpPr>
          <p:cNvPr id="7" name="Straight Connector 6"/>
          <p:cNvCxnSpPr/>
          <p:nvPr userDrawn="1"/>
        </p:nvCxnSpPr>
        <p:spPr>
          <a:xfrm>
            <a:off x="457200" y="260648"/>
            <a:ext cx="0" cy="252028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 userDrawn="1"/>
        </p:nvCxnSpPr>
        <p:spPr>
          <a:xfrm>
            <a:off x="-36512" y="1412776"/>
            <a:ext cx="2376264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6685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hr-HR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6037312"/>
            <a:ext cx="2051720" cy="820688"/>
          </a:xfrm>
          <a:prstGeom prst="rect">
            <a:avLst/>
          </a:prstGeom>
        </p:spPr>
      </p:pic>
      <p:cxnSp>
        <p:nvCxnSpPr>
          <p:cNvPr id="7" name="Straight Connector 6"/>
          <p:cNvCxnSpPr/>
          <p:nvPr userDrawn="1"/>
        </p:nvCxnSpPr>
        <p:spPr>
          <a:xfrm>
            <a:off x="457200" y="260648"/>
            <a:ext cx="0" cy="252028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 userDrawn="1"/>
        </p:nvCxnSpPr>
        <p:spPr>
          <a:xfrm>
            <a:off x="-36512" y="1412776"/>
            <a:ext cx="2376264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4839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6037312"/>
            <a:ext cx="2051720" cy="82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5868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6037312"/>
            <a:ext cx="2051720" cy="820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solidFill>
                  <a:srgbClr val="00B0F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hr-H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676456" y="4437112"/>
            <a:ext cx="10344" cy="2448272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6516216" y="6165304"/>
            <a:ext cx="2627784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87006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6037312"/>
            <a:ext cx="2051720" cy="820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rgbClr val="00B0F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hr-HR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hr-H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1835696" y="5373216"/>
            <a:ext cx="547260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 userDrawn="1"/>
        </p:nvCxnSpPr>
        <p:spPr>
          <a:xfrm>
            <a:off x="7308304" y="4797152"/>
            <a:ext cx="0" cy="1368152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24915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6037312"/>
            <a:ext cx="2051720" cy="820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B0F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hr-HR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-36512" y="1412776"/>
            <a:ext cx="2376264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57200" y="260648"/>
            <a:ext cx="0" cy="252028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50092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6037312"/>
            <a:ext cx="2051720" cy="820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hr-HR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-36512" y="1412776"/>
            <a:ext cx="2376264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57200" y="260648"/>
            <a:ext cx="0" cy="252028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78441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6037312"/>
            <a:ext cx="2051720" cy="82068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577380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a-IN" smtClean="0"/>
              <a:t>23/09/2015</a:t>
            </a:r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AA36F-E9D6-4E3B-9558-983E8097CD6A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567436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62" r:id="rId7"/>
    <p:sldLayoutId id="2147483653" r:id="rId8"/>
    <p:sldLayoutId id="2147483654" r:id="rId9"/>
    <p:sldLayoutId id="2147483663" r:id="rId10"/>
    <p:sldLayoutId id="2147483655" r:id="rId11"/>
    <p:sldLayoutId id="2147483656" r:id="rId12"/>
    <p:sldLayoutId id="2147483657" r:id="rId13"/>
    <p:sldLayoutId id="2147483658" r:id="rId14"/>
    <p:sldLayoutId id="2147483664" r:id="rId15"/>
    <p:sldLayoutId id="2147483659" r:id="rId16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3.xml"/><Relationship Id="rId2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3.xml"/><Relationship Id="rId2" Type="http://schemas.openxmlformats.org/officeDocument/2006/relationships/diagramData" Target="../diagrams/data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4" Type="http://schemas.openxmlformats.org/officeDocument/2006/relationships/image" Target="../media/image4.png"/><Relationship Id="rId5" Type="http://schemas.openxmlformats.org/officeDocument/2006/relationships/package" Target="../embeddings/Microsoft_Word_Document2.docx"/><Relationship Id="rId6" Type="http://schemas.openxmlformats.org/officeDocument/2006/relationships/image" Target="../media/image5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3.docx"/><Relationship Id="rId4" Type="http://schemas.openxmlformats.org/officeDocument/2006/relationships/image" Target="../media/image6.png"/><Relationship Id="rId5" Type="http://schemas.openxmlformats.org/officeDocument/2006/relationships/package" Target="../embeddings/Microsoft_Word_Document4.docx"/><Relationship Id="rId6" Type="http://schemas.openxmlformats.org/officeDocument/2006/relationships/image" Target="../media/image7.png"/><Relationship Id="rId7" Type="http://schemas.openxmlformats.org/officeDocument/2006/relationships/package" Target="../embeddings/Microsoft_Word_Document5.docx"/><Relationship Id="rId8" Type="http://schemas.openxmlformats.org/officeDocument/2006/relationships/image" Target="../media/image8.png"/><Relationship Id="rId9" Type="http://schemas.openxmlformats.org/officeDocument/2006/relationships/package" Target="../embeddings/Microsoft_Word_Document6.docx"/><Relationship Id="rId10" Type="http://schemas.openxmlformats.org/officeDocument/2006/relationships/image" Target="../media/image9.png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7.docx"/><Relationship Id="rId4" Type="http://schemas.openxmlformats.org/officeDocument/2006/relationships/image" Target="../media/image10.png"/><Relationship Id="rId5" Type="http://schemas.openxmlformats.org/officeDocument/2006/relationships/package" Target="../embeddings/Microsoft_Word_Document8.docx"/><Relationship Id="rId6" Type="http://schemas.openxmlformats.org/officeDocument/2006/relationships/image" Target="../media/image11.png"/><Relationship Id="rId7" Type="http://schemas.openxmlformats.org/officeDocument/2006/relationships/package" Target="../embeddings/Microsoft_Word_Document9.docx"/><Relationship Id="rId8" Type="http://schemas.openxmlformats.org/officeDocument/2006/relationships/image" Target="../media/image12.png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0.docx"/><Relationship Id="rId4" Type="http://schemas.openxmlformats.org/officeDocument/2006/relationships/image" Target="../media/image13.png"/><Relationship Id="rId5" Type="http://schemas.openxmlformats.org/officeDocument/2006/relationships/package" Target="../embeddings/Microsoft_Word_Document11.docx"/><Relationship Id="rId6" Type="http://schemas.openxmlformats.org/officeDocument/2006/relationships/image" Target="../media/image14.png"/><Relationship Id="rId7" Type="http://schemas.openxmlformats.org/officeDocument/2006/relationships/package" Target="../embeddings/Microsoft_Word_Document12.docx"/><Relationship Id="rId8" Type="http://schemas.openxmlformats.org/officeDocument/2006/relationships/image" Target="../media/image15.png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3.docx"/><Relationship Id="rId4" Type="http://schemas.openxmlformats.org/officeDocument/2006/relationships/image" Target="../media/image16.png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4.docx"/><Relationship Id="rId4" Type="http://schemas.openxmlformats.org/officeDocument/2006/relationships/image" Target="../media/image17.png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5.docx"/><Relationship Id="rId4" Type="http://schemas.openxmlformats.org/officeDocument/2006/relationships/image" Target="../media/image18.png"/><Relationship Id="rId1" Type="http://schemas.openxmlformats.org/officeDocument/2006/relationships/vmlDrawing" Target="../drawings/vmlDrawing7.vml"/><Relationship Id="rId2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6.docx"/><Relationship Id="rId4" Type="http://schemas.openxmlformats.org/officeDocument/2006/relationships/image" Target="../media/image19.png"/><Relationship Id="rId1" Type="http://schemas.openxmlformats.org/officeDocument/2006/relationships/vmlDrawing" Target="../drawings/vmlDrawing8.vml"/><Relationship Id="rId2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7.docx"/><Relationship Id="rId4" Type="http://schemas.openxmlformats.org/officeDocument/2006/relationships/image" Target="../media/image20.png"/><Relationship Id="rId1" Type="http://schemas.openxmlformats.org/officeDocument/2006/relationships/vmlDrawing" Target="../drawings/vmlDrawing9.vml"/><Relationship Id="rId2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8.docx"/><Relationship Id="rId4" Type="http://schemas.openxmlformats.org/officeDocument/2006/relationships/image" Target="../media/image21.png"/><Relationship Id="rId1" Type="http://schemas.openxmlformats.org/officeDocument/2006/relationships/vmlDrawing" Target="../drawings/vmlDrawing10.vml"/><Relationship Id="rId2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9.docx"/><Relationship Id="rId4" Type="http://schemas.openxmlformats.org/officeDocument/2006/relationships/image" Target="../media/image22.png"/><Relationship Id="rId1" Type="http://schemas.openxmlformats.org/officeDocument/2006/relationships/vmlDrawing" Target="../drawings/vmlDrawing11.vml"/><Relationship Id="rId2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0.docx"/><Relationship Id="rId4" Type="http://schemas.openxmlformats.org/officeDocument/2006/relationships/image" Target="../media/image23.png"/><Relationship Id="rId1" Type="http://schemas.openxmlformats.org/officeDocument/2006/relationships/vmlDrawing" Target="../drawings/vmlDrawing12.vml"/><Relationship Id="rId2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1.docx"/><Relationship Id="rId4" Type="http://schemas.openxmlformats.org/officeDocument/2006/relationships/image" Target="../media/image24.png"/><Relationship Id="rId1" Type="http://schemas.openxmlformats.org/officeDocument/2006/relationships/vmlDrawing" Target="../drawings/vmlDrawing13.vml"/><Relationship Id="rId2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4055" y="3785025"/>
            <a:ext cx="6687925" cy="1349905"/>
          </a:xfrm>
        </p:spPr>
        <p:txBody>
          <a:bodyPr>
            <a:normAutofit fontScale="90000"/>
          </a:bodyPr>
          <a:lstStyle/>
          <a:p>
            <a:r>
              <a:rPr lang="ta-IN" dirty="0" smtClean="0"/>
              <a:t>Program ukupnog razvoja općine Grožnjan-Grisignana 2015.-2020.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5496" y="5085184"/>
            <a:ext cx="5511719" cy="982960"/>
          </a:xfrm>
        </p:spPr>
        <p:txBody>
          <a:bodyPr/>
          <a:lstStyle/>
          <a:p>
            <a:r>
              <a:rPr lang="ta-IN" dirty="0" smtClean="0"/>
              <a:t>Prezentacija prvog nacrta, rujan 2015.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04054" y="2477242"/>
            <a:ext cx="37960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M</a:t>
            </a:r>
            <a:r>
              <a:rPr lang="ta-IN" dirty="0" smtClean="0">
                <a:solidFill>
                  <a:schemeClr val="bg1">
                    <a:lumMod val="50000"/>
                  </a:schemeClr>
                </a:solidFill>
              </a:rPr>
              <a:t>r.sc. Kristian Korunić, direktor</a:t>
            </a: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M</a:t>
            </a:r>
            <a:r>
              <a:rPr lang="ta-IN" dirty="0" smtClean="0">
                <a:solidFill>
                  <a:schemeClr val="bg1">
                    <a:lumMod val="50000"/>
                  </a:schemeClr>
                </a:solidFill>
              </a:rPr>
              <a:t>r.sc. Mirta Vukelić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511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a-IN" dirty="0" smtClean="0"/>
              <a:t>Program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ta-IN" sz="2800" dirty="0" smtClean="0"/>
              <a:t>Organizacija i metodologija izrade PUR-a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ta-IN" sz="2800" dirty="0" smtClean="0"/>
              <a:t>O osnovnoj analizi stanja i analizi razvojnih mogućnosti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ta-IN" sz="2800" dirty="0" smtClean="0"/>
              <a:t>Diskusija o razvojnoj viziji, prioritetima i projektima PUR-a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ta-IN" sz="2800" dirty="0" smtClean="0"/>
              <a:t>O provedbi PUR-a i pokazateljima učinka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224213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 smtClean="0"/>
              <a:t>1.1. Organizacija izrade PUR-a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</a:t>
            </a:r>
            <a:r>
              <a:rPr lang="ta-IN" dirty="0" smtClean="0"/>
              <a:t>očetak rada u svibnju o.g.</a:t>
            </a:r>
          </a:p>
          <a:p>
            <a:r>
              <a:rPr lang="en-US" dirty="0" smtClean="0"/>
              <a:t>I</a:t>
            </a:r>
            <a:r>
              <a:rPr lang="ta-IN" dirty="0" smtClean="0"/>
              <a:t>zvođač: tvrtka Moneo Savjetovanje d.o.o, ured Poreč i Kristian Korunić, + Mirta Vukelić</a:t>
            </a:r>
          </a:p>
          <a:p>
            <a:r>
              <a:rPr lang="ta-IN" dirty="0" smtClean="0"/>
              <a:t>Tijek rada:</a:t>
            </a:r>
          </a:p>
          <a:p>
            <a:pPr lvl="1"/>
            <a:r>
              <a:rPr lang="en-US" dirty="0" smtClean="0"/>
              <a:t>P</a:t>
            </a:r>
            <a:r>
              <a:rPr lang="ta-IN" dirty="0" smtClean="0"/>
              <a:t>rvi nacrt – srpanj 2015.</a:t>
            </a:r>
          </a:p>
          <a:p>
            <a:pPr lvl="1"/>
            <a:r>
              <a:rPr lang="ta-IN" dirty="0" smtClean="0"/>
              <a:t>Prezentacija, dorada nacrta</a:t>
            </a:r>
          </a:p>
          <a:p>
            <a:pPr lvl="1"/>
            <a:r>
              <a:rPr lang="en-US" dirty="0" smtClean="0"/>
              <a:t>T</a:t>
            </a:r>
            <a:r>
              <a:rPr lang="ta-IN" dirty="0" smtClean="0"/>
              <a:t>emeljita pisana revizija od strane Općine</a:t>
            </a:r>
          </a:p>
          <a:p>
            <a:pPr lvl="1"/>
            <a:r>
              <a:rPr lang="ta-IN" dirty="0" smtClean="0"/>
              <a:t>Završni nacrt (početak listopada)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63466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 smtClean="0"/>
              <a:t>1.2. Metodologija izrade PUR-a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a-IN" i="1" dirty="0" smtClean="0"/>
              <a:t>Svrha</a:t>
            </a:r>
            <a:r>
              <a:rPr lang="ta-IN" dirty="0" smtClean="0"/>
              <a:t>: strukturiranje strateškog razvojnog razmišljanja, planiranja i djelovanja </a:t>
            </a:r>
          </a:p>
          <a:p>
            <a:r>
              <a:rPr lang="en-US" i="1" dirty="0" smtClean="0"/>
              <a:t>P</a:t>
            </a:r>
            <a:r>
              <a:rPr lang="ta-IN" i="1" dirty="0" smtClean="0"/>
              <a:t>redmet</a:t>
            </a:r>
            <a:r>
              <a:rPr lang="ta-IN" dirty="0" smtClean="0"/>
              <a:t>: područje Općine</a:t>
            </a:r>
          </a:p>
          <a:p>
            <a:r>
              <a:rPr lang="ta-IN" i="1" dirty="0" smtClean="0"/>
              <a:t>Polazišta</a:t>
            </a:r>
            <a:r>
              <a:rPr lang="ta-IN" dirty="0" smtClean="0"/>
              <a:t>: Program ruralnog razvoja RH, programi strukturnih i kohezijskog fonda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21292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60238939"/>
              </p:ext>
            </p:extLst>
          </p:nvPr>
        </p:nvGraphicFramePr>
        <p:xfrm>
          <a:off x="3407388" y="2188022"/>
          <a:ext cx="5406559" cy="276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 smtClean="0"/>
              <a:t>1.2. Metodologija izrade PUR-a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ta-IN" i="1" dirty="0" smtClean="0"/>
              <a:t>Logička osnova</a:t>
            </a:r>
            <a:r>
              <a:rPr lang="ta-IN" dirty="0" smtClean="0"/>
              <a:t>: ‘bottom up’ &amp; ‘top-down’:</a:t>
            </a:r>
          </a:p>
          <a:p>
            <a:r>
              <a:rPr lang="en-US" sz="1900" dirty="0" smtClean="0"/>
              <a:t>D</a:t>
            </a:r>
            <a:r>
              <a:rPr lang="ta-IN" sz="1900" dirty="0" smtClean="0"/>
              <a:t>ugoročno, strateško</a:t>
            </a:r>
          </a:p>
          <a:p>
            <a:endParaRPr lang="ta-IN" sz="1900" dirty="0"/>
          </a:p>
          <a:p>
            <a:endParaRPr lang="ta-IN" sz="1900" dirty="0" smtClean="0"/>
          </a:p>
          <a:p>
            <a:endParaRPr lang="ta-IN" sz="1900" dirty="0" smtClean="0"/>
          </a:p>
          <a:p>
            <a:endParaRPr lang="ta-IN" sz="1900" dirty="0" smtClean="0"/>
          </a:p>
          <a:p>
            <a:endParaRPr lang="ta-IN" sz="1900" dirty="0"/>
          </a:p>
          <a:p>
            <a:endParaRPr lang="ta-IN" sz="1900" dirty="0"/>
          </a:p>
          <a:p>
            <a:r>
              <a:rPr lang="ta-IN" sz="1900" dirty="0" smtClean="0"/>
              <a:t>Kratkoročno, operativno</a:t>
            </a:r>
          </a:p>
          <a:p>
            <a:endParaRPr lang="ta-IN" sz="1900" dirty="0"/>
          </a:p>
          <a:p>
            <a:r>
              <a:rPr lang="en-US" dirty="0" smtClean="0"/>
              <a:t>I</a:t>
            </a:r>
            <a:r>
              <a:rPr lang="ta-IN" dirty="0" smtClean="0"/>
              <a:t>terativni proces od/prema dugoročnim ciljevima od/do bazičnih potreba</a:t>
            </a:r>
          </a:p>
        </p:txBody>
      </p:sp>
      <p:sp>
        <p:nvSpPr>
          <p:cNvPr id="5" name="Up-Down Arrow 4"/>
          <p:cNvSpPr/>
          <p:nvPr/>
        </p:nvSpPr>
        <p:spPr>
          <a:xfrm>
            <a:off x="1496234" y="2552691"/>
            <a:ext cx="892711" cy="1823351"/>
          </a:xfrm>
          <a:prstGeom prst="upDownArrow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0720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 smtClean="0"/>
              <a:t>1.2. Metodologija izrade PUR-a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a-IN" i="1" dirty="0"/>
              <a:t>P</a:t>
            </a:r>
            <a:r>
              <a:rPr lang="ta-IN" i="1" dirty="0" smtClean="0"/>
              <a:t>raktično</a:t>
            </a:r>
            <a:r>
              <a:rPr lang="ta-IN" dirty="0" smtClean="0"/>
              <a:t>:</a:t>
            </a:r>
          </a:p>
          <a:p>
            <a:pPr lvl="0"/>
            <a:r>
              <a:rPr lang="hr-HR" sz="2400" dirty="0" smtClean="0">
                <a:latin typeface="Calibri"/>
                <a:cs typeface="Calibri"/>
              </a:rPr>
              <a:t>Priprema osnovne analize </a:t>
            </a:r>
            <a:r>
              <a:rPr lang="ta-IN" sz="2400" dirty="0" smtClean="0">
                <a:latin typeface="Calibri"/>
                <a:cs typeface="Calibri"/>
              </a:rPr>
              <a:t>- </a:t>
            </a:r>
            <a:r>
              <a:rPr lang="hr-HR" sz="2400" dirty="0" smtClean="0">
                <a:latin typeface="Calibri"/>
                <a:cs typeface="Calibri"/>
              </a:rPr>
              <a:t>sumiranje dostupnih statističkih i drugih činjeničnih podataka. </a:t>
            </a:r>
            <a:endParaRPr lang="en-GB" sz="2400" dirty="0" smtClean="0">
              <a:latin typeface="Calibri"/>
              <a:cs typeface="Calibri"/>
            </a:endParaRPr>
          </a:p>
          <a:p>
            <a:pPr lvl="0"/>
            <a:r>
              <a:rPr lang="hr-HR" sz="2400" dirty="0" smtClean="0">
                <a:latin typeface="Calibri"/>
                <a:cs typeface="Calibri"/>
              </a:rPr>
              <a:t>SWOT i analiza </a:t>
            </a:r>
            <a:r>
              <a:rPr lang="hr-HR" sz="2400" dirty="0">
                <a:latin typeface="Calibri"/>
                <a:cs typeface="Calibri"/>
              </a:rPr>
              <a:t>razvojnih trendova – interpretacija podataka i artikuliranje razvojnih trendova, uzoraka, obrazaca razvoja</a:t>
            </a:r>
            <a:r>
              <a:rPr lang="ta-IN" sz="2400" dirty="0">
                <a:latin typeface="Calibri"/>
                <a:cs typeface="Calibri"/>
              </a:rPr>
              <a:t> i mogućnosti</a:t>
            </a:r>
            <a:r>
              <a:rPr lang="hr-HR" sz="2400" dirty="0">
                <a:latin typeface="Calibri"/>
                <a:cs typeface="Calibri"/>
              </a:rPr>
              <a:t>. </a:t>
            </a:r>
            <a:endParaRPr lang="en-GB" sz="2400" dirty="0">
              <a:latin typeface="Calibri"/>
              <a:cs typeface="Calibri"/>
            </a:endParaRPr>
          </a:p>
          <a:p>
            <a:pPr lvl="0"/>
            <a:r>
              <a:rPr lang="hr-HR" sz="2400" dirty="0">
                <a:latin typeface="Calibri"/>
                <a:cs typeface="Calibri"/>
              </a:rPr>
              <a:t>Razrada strategija u svrhu definiranja razvojnih ciljeva na dugoročnom i srednjoročnom nivou (vizija razvoja, strateški ciljevi i prioriteti). </a:t>
            </a:r>
            <a:endParaRPr lang="en-GB" sz="2400" dirty="0">
              <a:latin typeface="Calibri"/>
              <a:cs typeface="Calibri"/>
            </a:endParaRPr>
          </a:p>
          <a:p>
            <a:r>
              <a:rPr lang="ta-IN" sz="2400" dirty="0">
                <a:latin typeface="Calibri"/>
                <a:cs typeface="Calibri"/>
              </a:rPr>
              <a:t>P</a:t>
            </a:r>
            <a:r>
              <a:rPr lang="hr-HR" sz="2400" dirty="0">
                <a:latin typeface="Calibri"/>
                <a:cs typeface="Calibri"/>
              </a:rPr>
              <a:t>romišljanje i detekcij</a:t>
            </a:r>
            <a:r>
              <a:rPr lang="ta-IN" sz="2400" dirty="0">
                <a:latin typeface="Calibri"/>
                <a:cs typeface="Calibri"/>
              </a:rPr>
              <a:t>a</a:t>
            </a:r>
            <a:r>
              <a:rPr lang="hr-HR" sz="2400" dirty="0">
                <a:latin typeface="Calibri"/>
                <a:cs typeface="Calibri"/>
              </a:rPr>
              <a:t> instrumenata provedbe</a:t>
            </a:r>
            <a:r>
              <a:rPr lang="ta-IN" sz="2400" dirty="0">
                <a:latin typeface="Calibri"/>
                <a:cs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716193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856" y="208446"/>
            <a:ext cx="8229600" cy="1143000"/>
          </a:xfrm>
        </p:spPr>
        <p:txBody>
          <a:bodyPr>
            <a:normAutofit/>
          </a:bodyPr>
          <a:lstStyle/>
          <a:p>
            <a:r>
              <a:rPr lang="ta-IN" dirty="0" smtClean="0"/>
              <a:t>1.3 Struktura dokumenta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855" y="1354643"/>
            <a:ext cx="9121497" cy="5058522"/>
          </a:xfrm>
        </p:spPr>
        <p:txBody>
          <a:bodyPr numCol="2" spcCol="180000">
            <a:noAutofit/>
          </a:bodyPr>
          <a:lstStyle/>
          <a:p>
            <a:pPr marL="0" indent="0">
              <a:buNone/>
            </a:pPr>
            <a:r>
              <a:rPr lang="ta-IN" i="1" dirty="0" smtClean="0">
                <a:latin typeface="Calibri"/>
                <a:cs typeface="Calibri"/>
              </a:rPr>
              <a:t>Sadržaj</a:t>
            </a:r>
            <a:r>
              <a:rPr lang="hr-BA" sz="1600" dirty="0">
                <a:latin typeface="Calibri"/>
                <a:cs typeface="Calibri"/>
              </a:rPr>
              <a:t>	</a:t>
            </a:r>
            <a:endParaRPr lang="en-GB" sz="1600" dirty="0"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hr-BA" sz="1600" b="1" dirty="0">
                <a:latin typeface="Calibri"/>
                <a:cs typeface="Calibri"/>
              </a:rPr>
              <a:t>1</a:t>
            </a:r>
            <a:r>
              <a:rPr lang="en-GB" sz="1600" b="1" dirty="0">
                <a:latin typeface="Calibri"/>
                <a:cs typeface="Calibri"/>
              </a:rPr>
              <a:t>	</a:t>
            </a:r>
            <a:r>
              <a:rPr lang="hr-BA" sz="1600" b="1" dirty="0">
                <a:latin typeface="Calibri"/>
                <a:cs typeface="Calibri"/>
              </a:rPr>
              <a:t>UVOD</a:t>
            </a:r>
            <a:r>
              <a:rPr lang="hr-BA" sz="1400" dirty="0">
                <a:latin typeface="Calibri"/>
                <a:cs typeface="Calibri"/>
              </a:rPr>
              <a:t>	</a:t>
            </a:r>
            <a:endParaRPr lang="en-GB" sz="1400" dirty="0"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hr-BA" sz="1400" dirty="0" smtClean="0">
                <a:latin typeface="Calibri"/>
                <a:cs typeface="Calibri"/>
              </a:rPr>
              <a:t>1.1</a:t>
            </a:r>
            <a:r>
              <a:rPr lang="ta-IN" sz="1400" dirty="0">
                <a:latin typeface="Calibri"/>
                <a:cs typeface="Calibri"/>
              </a:rPr>
              <a:t> </a:t>
            </a:r>
            <a:r>
              <a:rPr lang="hr-BA" sz="1400" dirty="0" smtClean="0">
                <a:latin typeface="Calibri"/>
                <a:cs typeface="Calibri"/>
              </a:rPr>
              <a:t>Svrha </a:t>
            </a:r>
            <a:r>
              <a:rPr lang="hr-BA" sz="1400" dirty="0">
                <a:latin typeface="Calibri"/>
                <a:cs typeface="Calibri"/>
              </a:rPr>
              <a:t>i predmet PUR-a	</a:t>
            </a:r>
            <a:endParaRPr lang="en-GB" sz="1400" dirty="0"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hr-BA" sz="1400" dirty="0" smtClean="0">
                <a:latin typeface="Calibri"/>
                <a:cs typeface="Calibri"/>
              </a:rPr>
              <a:t>1.2</a:t>
            </a:r>
            <a:r>
              <a:rPr lang="ta-IN" sz="1400" dirty="0">
                <a:latin typeface="Calibri"/>
                <a:cs typeface="Calibri"/>
              </a:rPr>
              <a:t> </a:t>
            </a:r>
            <a:r>
              <a:rPr lang="hr-BA" sz="1400" dirty="0" smtClean="0">
                <a:latin typeface="Calibri"/>
                <a:cs typeface="Calibri"/>
              </a:rPr>
              <a:t>Polazišta </a:t>
            </a:r>
            <a:r>
              <a:rPr lang="hr-BA" sz="1400" dirty="0">
                <a:latin typeface="Calibri"/>
                <a:cs typeface="Calibri"/>
              </a:rPr>
              <a:t>izrade PUR-a	</a:t>
            </a:r>
            <a:endParaRPr lang="en-GB" sz="1400" dirty="0"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hr-BA" sz="1400" dirty="0" smtClean="0">
                <a:latin typeface="Calibri"/>
                <a:cs typeface="Calibri"/>
              </a:rPr>
              <a:t>1.3</a:t>
            </a:r>
            <a:r>
              <a:rPr lang="ta-IN" sz="1400" dirty="0">
                <a:latin typeface="Calibri"/>
                <a:cs typeface="Calibri"/>
              </a:rPr>
              <a:t> </a:t>
            </a:r>
            <a:r>
              <a:rPr lang="hr-BA" sz="1400" dirty="0" smtClean="0">
                <a:latin typeface="Calibri"/>
                <a:cs typeface="Calibri"/>
              </a:rPr>
              <a:t>Metodologija</a:t>
            </a:r>
            <a:r>
              <a:rPr lang="hr-BA" sz="1400" dirty="0">
                <a:latin typeface="Calibri"/>
                <a:cs typeface="Calibri"/>
              </a:rPr>
              <a:t>		</a:t>
            </a:r>
            <a:endParaRPr lang="en-GB" sz="1400" dirty="0"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hr-BA" sz="1600" b="1" dirty="0">
                <a:latin typeface="Calibri"/>
                <a:cs typeface="Calibri"/>
              </a:rPr>
              <a:t>2</a:t>
            </a:r>
            <a:r>
              <a:rPr lang="en-GB" sz="1600" b="1" dirty="0">
                <a:latin typeface="Calibri"/>
                <a:cs typeface="Calibri"/>
              </a:rPr>
              <a:t>	</a:t>
            </a:r>
            <a:r>
              <a:rPr lang="hr-BA" sz="1600" b="1" dirty="0">
                <a:latin typeface="Calibri"/>
                <a:cs typeface="Calibri"/>
              </a:rPr>
              <a:t>OPĆENITO O OPĆINI GROŽNJAN</a:t>
            </a:r>
            <a:r>
              <a:rPr lang="hr-BA" sz="1600" b="1" dirty="0" smtClean="0">
                <a:latin typeface="Calibri"/>
                <a:cs typeface="Calibri"/>
              </a:rPr>
              <a:t>-</a:t>
            </a:r>
            <a:r>
              <a:rPr lang="ta-IN" sz="1600" b="1" dirty="0" smtClean="0">
                <a:latin typeface="Calibri"/>
                <a:cs typeface="Calibri"/>
              </a:rPr>
              <a:t>	</a:t>
            </a:r>
            <a:r>
              <a:rPr lang="hr-BA" sz="1600" b="1" dirty="0" smtClean="0">
                <a:latin typeface="Calibri"/>
                <a:cs typeface="Calibri"/>
              </a:rPr>
              <a:t>GRISIGNANA</a:t>
            </a:r>
            <a:endParaRPr lang="en-GB" sz="1600" b="1" dirty="0"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hr-BA" sz="1400" dirty="0" smtClean="0">
                <a:latin typeface="Calibri"/>
                <a:cs typeface="Calibri"/>
              </a:rPr>
              <a:t>2.1</a:t>
            </a:r>
            <a:r>
              <a:rPr lang="ta-IN" sz="1400" dirty="0">
                <a:latin typeface="Calibri"/>
                <a:cs typeface="Calibri"/>
              </a:rPr>
              <a:t> </a:t>
            </a:r>
            <a:r>
              <a:rPr lang="ta-IN" sz="1400" dirty="0" smtClean="0">
                <a:latin typeface="Calibri"/>
                <a:cs typeface="Calibri"/>
              </a:rPr>
              <a:t>Ustroj </a:t>
            </a:r>
            <a:r>
              <a:rPr lang="hr-BA" sz="1400" dirty="0" smtClean="0">
                <a:latin typeface="Calibri"/>
                <a:cs typeface="Calibri"/>
              </a:rPr>
              <a:t>Općin</a:t>
            </a:r>
            <a:r>
              <a:rPr lang="ta-IN" sz="1400" dirty="0" smtClean="0">
                <a:latin typeface="Calibri"/>
                <a:cs typeface="Calibri"/>
              </a:rPr>
              <a:t>e	</a:t>
            </a:r>
            <a:endParaRPr lang="en-GB" sz="1400" dirty="0"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hr-BA" sz="1400" dirty="0" smtClean="0">
                <a:latin typeface="Calibri"/>
                <a:cs typeface="Calibri"/>
              </a:rPr>
              <a:t>2.2</a:t>
            </a:r>
            <a:r>
              <a:rPr lang="ta-IN" sz="1400" dirty="0">
                <a:latin typeface="Calibri"/>
                <a:cs typeface="Calibri"/>
              </a:rPr>
              <a:t> </a:t>
            </a:r>
            <a:r>
              <a:rPr lang="hr-BA" sz="1400" dirty="0" smtClean="0">
                <a:latin typeface="Calibri"/>
                <a:cs typeface="Calibri"/>
              </a:rPr>
              <a:t>Postojeći </a:t>
            </a:r>
            <a:r>
              <a:rPr lang="hr-BA" sz="1400" dirty="0">
                <a:latin typeface="Calibri"/>
                <a:cs typeface="Calibri"/>
              </a:rPr>
              <a:t>strateški dokumenti i prostorno planske </a:t>
            </a:r>
            <a:r>
              <a:rPr lang="hr-BA" sz="1400" dirty="0" smtClean="0">
                <a:latin typeface="Calibri"/>
                <a:cs typeface="Calibri"/>
              </a:rPr>
              <a:t>odrednic</a:t>
            </a:r>
            <a:r>
              <a:rPr lang="ta-IN" sz="1400" dirty="0">
                <a:latin typeface="Calibri"/>
                <a:cs typeface="Calibri"/>
              </a:rPr>
              <a:t>e</a:t>
            </a:r>
            <a:endParaRPr lang="en-GB" sz="1400" dirty="0"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hr-BA" sz="1400" dirty="0" smtClean="0">
                <a:latin typeface="Calibri"/>
                <a:cs typeface="Calibri"/>
              </a:rPr>
              <a:t>2.3</a:t>
            </a:r>
            <a:r>
              <a:rPr lang="ta-IN" sz="1400" dirty="0">
                <a:latin typeface="Calibri"/>
                <a:cs typeface="Calibri"/>
              </a:rPr>
              <a:t> </a:t>
            </a:r>
            <a:r>
              <a:rPr lang="hr-BA" sz="1400" dirty="0" smtClean="0">
                <a:latin typeface="Calibri"/>
                <a:cs typeface="Calibri"/>
              </a:rPr>
              <a:t>Razvojni </a:t>
            </a:r>
            <a:r>
              <a:rPr lang="hr-BA" sz="1400" dirty="0">
                <a:latin typeface="Calibri"/>
                <a:cs typeface="Calibri"/>
              </a:rPr>
              <a:t>trendovi	</a:t>
            </a:r>
            <a:r>
              <a:rPr lang="ta-IN" sz="1400" dirty="0" smtClean="0">
                <a:latin typeface="Calibri"/>
                <a:cs typeface="Calibri"/>
              </a:rPr>
              <a:t>	</a:t>
            </a:r>
            <a:endParaRPr lang="en-GB" sz="1400" dirty="0"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hr-BA" sz="1600" b="1" dirty="0">
                <a:latin typeface="Calibri"/>
                <a:cs typeface="Calibri"/>
              </a:rPr>
              <a:t>3</a:t>
            </a:r>
            <a:r>
              <a:rPr lang="en-GB" sz="1600" b="1" dirty="0">
                <a:latin typeface="Calibri"/>
                <a:cs typeface="Calibri"/>
              </a:rPr>
              <a:t>	</a:t>
            </a:r>
            <a:r>
              <a:rPr lang="hr-BA" sz="1600" b="1" dirty="0">
                <a:latin typeface="Calibri"/>
                <a:cs typeface="Calibri"/>
              </a:rPr>
              <a:t>PROFIL OPĆINE</a:t>
            </a:r>
            <a:r>
              <a:rPr lang="hr-BA" sz="1400" dirty="0">
                <a:latin typeface="Calibri"/>
                <a:cs typeface="Calibri"/>
              </a:rPr>
              <a:t>	</a:t>
            </a:r>
            <a:endParaRPr lang="en-GB" sz="1400" dirty="0"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hr-BA" sz="1400" dirty="0" smtClean="0">
                <a:latin typeface="Calibri"/>
                <a:cs typeface="Calibri"/>
              </a:rPr>
              <a:t>3.1</a:t>
            </a:r>
            <a:r>
              <a:rPr lang="ta-IN" sz="1400" dirty="0">
                <a:latin typeface="Calibri"/>
                <a:cs typeface="Calibri"/>
              </a:rPr>
              <a:t> </a:t>
            </a:r>
            <a:r>
              <a:rPr lang="hr-BA" sz="1400" dirty="0" smtClean="0">
                <a:latin typeface="Calibri"/>
                <a:cs typeface="Calibri"/>
              </a:rPr>
              <a:t>Prostorna </a:t>
            </a:r>
            <a:r>
              <a:rPr lang="hr-BA" sz="1400" dirty="0">
                <a:latin typeface="Calibri"/>
                <a:cs typeface="Calibri"/>
              </a:rPr>
              <a:t>obilježja		</a:t>
            </a:r>
            <a:endParaRPr lang="en-GB" sz="1400" dirty="0"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hr-BA" sz="1400" dirty="0" smtClean="0">
                <a:latin typeface="Calibri"/>
                <a:cs typeface="Calibri"/>
              </a:rPr>
              <a:t>3.2</a:t>
            </a:r>
            <a:r>
              <a:rPr lang="ta-IN" sz="1400" dirty="0">
                <a:latin typeface="Calibri"/>
                <a:cs typeface="Calibri"/>
              </a:rPr>
              <a:t> </a:t>
            </a:r>
            <a:r>
              <a:rPr lang="hr-BA" sz="1400" dirty="0" smtClean="0">
                <a:latin typeface="Calibri"/>
                <a:cs typeface="Calibri"/>
              </a:rPr>
              <a:t>Demografska </a:t>
            </a:r>
            <a:r>
              <a:rPr lang="hr-BA" sz="1400" dirty="0">
                <a:latin typeface="Calibri"/>
                <a:cs typeface="Calibri"/>
              </a:rPr>
              <a:t>slika	</a:t>
            </a:r>
            <a:endParaRPr lang="en-GB" sz="1400" dirty="0"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hr-BA" sz="1400" dirty="0" smtClean="0">
                <a:latin typeface="Calibri"/>
                <a:cs typeface="Calibri"/>
              </a:rPr>
              <a:t>3.3</a:t>
            </a:r>
            <a:r>
              <a:rPr lang="ta-IN" sz="1400" dirty="0">
                <a:latin typeface="Calibri"/>
                <a:cs typeface="Calibri"/>
              </a:rPr>
              <a:t> </a:t>
            </a:r>
            <a:r>
              <a:rPr lang="hr-BA" sz="1400" dirty="0" smtClean="0">
                <a:latin typeface="Calibri"/>
                <a:cs typeface="Calibri"/>
              </a:rPr>
              <a:t>Kulturno</a:t>
            </a:r>
            <a:r>
              <a:rPr lang="hr-BA" sz="1400" dirty="0">
                <a:latin typeface="Calibri"/>
                <a:cs typeface="Calibri"/>
              </a:rPr>
              <a:t>-povijesna baština	</a:t>
            </a:r>
            <a:endParaRPr lang="en-GB" sz="1400" dirty="0"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hr-BA" sz="1400" dirty="0">
                <a:latin typeface="Calibri"/>
                <a:cs typeface="Calibri"/>
              </a:rPr>
              <a:t>3.4 </a:t>
            </a:r>
            <a:r>
              <a:rPr lang="ta-IN" sz="1400" dirty="0">
                <a:latin typeface="Calibri"/>
                <a:cs typeface="Calibri"/>
              </a:rPr>
              <a:t> </a:t>
            </a:r>
            <a:r>
              <a:rPr lang="ta-IN" sz="1400" dirty="0" smtClean="0">
                <a:latin typeface="Calibri"/>
                <a:cs typeface="Calibri"/>
              </a:rPr>
              <a:t>Infrastr</a:t>
            </a:r>
            <a:r>
              <a:rPr lang="hr-BA" sz="1400" dirty="0" smtClean="0">
                <a:latin typeface="Calibri"/>
                <a:cs typeface="Calibri"/>
              </a:rPr>
              <a:t>uktura</a:t>
            </a:r>
            <a:r>
              <a:rPr lang="hr-BA" sz="1400" dirty="0">
                <a:latin typeface="Calibri"/>
                <a:cs typeface="Calibri"/>
              </a:rPr>
              <a:t>		</a:t>
            </a:r>
            <a:r>
              <a:rPr lang="hr-BA" sz="1400" dirty="0" smtClean="0">
                <a:latin typeface="Calibri"/>
                <a:cs typeface="Calibri"/>
              </a:rPr>
              <a:t> </a:t>
            </a:r>
            <a:r>
              <a:rPr lang="hr-BA" sz="1400" dirty="0">
                <a:latin typeface="Calibri"/>
                <a:cs typeface="Calibri"/>
              </a:rPr>
              <a:t>	</a:t>
            </a:r>
            <a:endParaRPr lang="en-GB" sz="1400" dirty="0"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hr-BA" sz="1400" dirty="0" smtClean="0">
                <a:latin typeface="Calibri"/>
                <a:cs typeface="Calibri"/>
              </a:rPr>
              <a:t>3.5</a:t>
            </a:r>
            <a:r>
              <a:rPr lang="ta-IN" sz="1400" dirty="0">
                <a:latin typeface="Calibri"/>
                <a:cs typeface="Calibri"/>
              </a:rPr>
              <a:t> </a:t>
            </a:r>
            <a:r>
              <a:rPr lang="hr-BA" sz="1400" dirty="0" smtClean="0">
                <a:latin typeface="Calibri"/>
                <a:cs typeface="Calibri"/>
              </a:rPr>
              <a:t>Gospodarstvo</a:t>
            </a:r>
            <a:r>
              <a:rPr lang="hr-BA" sz="1400" dirty="0">
                <a:latin typeface="Calibri"/>
                <a:cs typeface="Calibri"/>
              </a:rPr>
              <a:t>		</a:t>
            </a:r>
            <a:endParaRPr lang="en-GB" sz="1400" dirty="0"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hr-BA" sz="1400" dirty="0" smtClean="0">
                <a:latin typeface="Calibri"/>
                <a:cs typeface="Calibri"/>
              </a:rPr>
              <a:t>3.6</a:t>
            </a:r>
            <a:r>
              <a:rPr lang="ta-IN" sz="1400" dirty="0">
                <a:latin typeface="Calibri"/>
                <a:cs typeface="Calibri"/>
              </a:rPr>
              <a:t> </a:t>
            </a:r>
            <a:r>
              <a:rPr lang="hr-BA" sz="1400" dirty="0" smtClean="0">
                <a:latin typeface="Calibri"/>
                <a:cs typeface="Calibri"/>
              </a:rPr>
              <a:t>Kvaliteta života</a:t>
            </a:r>
            <a:r>
              <a:rPr lang="ta-IN" sz="1400" dirty="0" smtClean="0">
                <a:latin typeface="Calibri"/>
                <a:cs typeface="Calibri"/>
              </a:rPr>
              <a:t> i okoliša</a:t>
            </a:r>
          </a:p>
          <a:p>
            <a:pPr marL="0" indent="0">
              <a:buNone/>
            </a:pPr>
            <a:r>
              <a:rPr lang="hr-BA" sz="1600" b="1" dirty="0" smtClean="0">
                <a:cs typeface="Calibri"/>
              </a:rPr>
              <a:t>4</a:t>
            </a:r>
            <a:r>
              <a:rPr lang="ta-IN" sz="1600" b="1" dirty="0" smtClean="0">
                <a:cs typeface="Calibri"/>
              </a:rPr>
              <a:t> 	</a:t>
            </a:r>
            <a:r>
              <a:rPr lang="hr-BA" sz="1600" b="1" dirty="0" smtClean="0">
                <a:cs typeface="Calibri"/>
              </a:rPr>
              <a:t> ANALIZA </a:t>
            </a:r>
            <a:r>
              <a:rPr lang="hr-BA" sz="1600" b="1" dirty="0">
                <a:cs typeface="Calibri"/>
              </a:rPr>
              <a:t>RAZVOJNIH </a:t>
            </a:r>
            <a:r>
              <a:rPr lang="hr-BA" sz="1600" b="1" dirty="0" smtClean="0">
                <a:cs typeface="Calibri"/>
              </a:rPr>
              <a:t>MOGUĆNOSTI</a:t>
            </a:r>
            <a:endParaRPr lang="en-GB" sz="1600" b="1" dirty="0">
              <a:cs typeface="Calibri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hr-BA" sz="1400" dirty="0" smtClean="0">
                <a:cs typeface="Calibri"/>
              </a:rPr>
              <a:t>4.1</a:t>
            </a:r>
            <a:r>
              <a:rPr lang="ta-IN" sz="1400" dirty="0" smtClean="0">
                <a:cs typeface="Calibri"/>
              </a:rPr>
              <a:t> </a:t>
            </a:r>
            <a:r>
              <a:rPr lang="hr-BA" sz="1400" dirty="0" smtClean="0">
                <a:cs typeface="Calibri"/>
              </a:rPr>
              <a:t>Opći </a:t>
            </a:r>
            <a:r>
              <a:rPr lang="hr-BA" sz="1400" dirty="0">
                <a:cs typeface="Calibri"/>
              </a:rPr>
              <a:t>trendovi	</a:t>
            </a:r>
            <a:r>
              <a:rPr lang="ta-IN" sz="1400" dirty="0">
                <a:latin typeface="Calibri"/>
                <a:cs typeface="Calibri"/>
              </a:rPr>
              <a:t>	</a:t>
            </a:r>
            <a:endParaRPr lang="en-GB" sz="1400" dirty="0">
              <a:cs typeface="Calibri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hr-BA" sz="1400" dirty="0" smtClean="0">
                <a:cs typeface="Calibri"/>
              </a:rPr>
              <a:t>4.2</a:t>
            </a:r>
            <a:r>
              <a:rPr lang="ta-IN" sz="1400" dirty="0" smtClean="0">
                <a:cs typeface="Calibri"/>
              </a:rPr>
              <a:t> </a:t>
            </a:r>
            <a:r>
              <a:rPr lang="hr-BA" sz="1400" dirty="0" smtClean="0">
                <a:cs typeface="Calibri"/>
              </a:rPr>
              <a:t>SWOT </a:t>
            </a:r>
            <a:r>
              <a:rPr lang="hr-BA" sz="1400" dirty="0">
                <a:cs typeface="Calibri"/>
              </a:rPr>
              <a:t>analiza</a:t>
            </a:r>
            <a:endParaRPr lang="en-GB" sz="1400" dirty="0">
              <a:cs typeface="Calibri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hr-BA" sz="1400" dirty="0" smtClean="0">
                <a:cs typeface="Calibri"/>
              </a:rPr>
              <a:t>4.3</a:t>
            </a:r>
            <a:r>
              <a:rPr lang="ta-IN" sz="1400" dirty="0" smtClean="0">
                <a:cs typeface="Calibri"/>
              </a:rPr>
              <a:t> </a:t>
            </a:r>
            <a:r>
              <a:rPr lang="hr-BA" sz="1400" dirty="0" smtClean="0">
                <a:cs typeface="Calibri"/>
              </a:rPr>
              <a:t>Analiza </a:t>
            </a:r>
            <a:r>
              <a:rPr lang="hr-BA" sz="1400" dirty="0">
                <a:cs typeface="Calibri"/>
              </a:rPr>
              <a:t>izvora financiran</a:t>
            </a:r>
            <a:r>
              <a:rPr lang="ta-IN" sz="1400" dirty="0">
                <a:latin typeface="Calibri"/>
                <a:cs typeface="Calibri"/>
              </a:rPr>
              <a:t>ja</a:t>
            </a:r>
            <a:endParaRPr lang="en-GB" sz="1400" dirty="0">
              <a:cs typeface="Calibri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hr-BA" sz="1400" dirty="0" smtClean="0">
                <a:cs typeface="Calibri"/>
              </a:rPr>
              <a:t>4.4</a:t>
            </a:r>
            <a:r>
              <a:rPr lang="ta-IN" sz="1400" dirty="0" smtClean="0">
                <a:cs typeface="Calibri"/>
              </a:rPr>
              <a:t> </a:t>
            </a:r>
            <a:r>
              <a:rPr lang="hr-BA" sz="1400" dirty="0" smtClean="0">
                <a:cs typeface="Calibri"/>
              </a:rPr>
              <a:t>Postojeće </a:t>
            </a:r>
            <a:r>
              <a:rPr lang="hr-BA" sz="1400" dirty="0">
                <a:cs typeface="Calibri"/>
              </a:rPr>
              <a:t>razvojne </a:t>
            </a:r>
            <a:r>
              <a:rPr lang="hr-BA" sz="1400" dirty="0" smtClean="0">
                <a:cs typeface="Calibri"/>
              </a:rPr>
              <a:t>inicijative</a:t>
            </a:r>
            <a:endParaRPr lang="en-GB" sz="1400" dirty="0">
              <a:cs typeface="Calibri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hr-BA" sz="1600" b="1" dirty="0">
                <a:cs typeface="Calibri"/>
              </a:rPr>
              <a:t>5</a:t>
            </a:r>
            <a:r>
              <a:rPr lang="en-GB" sz="1600" b="1" dirty="0">
                <a:cs typeface="Calibri"/>
              </a:rPr>
              <a:t>	</a:t>
            </a:r>
            <a:r>
              <a:rPr lang="hr-BA" sz="1600" b="1" dirty="0" smtClean="0">
                <a:cs typeface="Calibri"/>
              </a:rPr>
              <a:t>STRATEGIJA</a:t>
            </a:r>
            <a:endParaRPr lang="en-GB" sz="1600" b="1" dirty="0">
              <a:cs typeface="Calibri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hr-BA" sz="1400" dirty="0" smtClean="0">
                <a:cs typeface="Calibri"/>
              </a:rPr>
              <a:t>5.1</a:t>
            </a:r>
            <a:r>
              <a:rPr lang="ta-IN" sz="1400" dirty="0" smtClean="0">
                <a:cs typeface="Calibri"/>
              </a:rPr>
              <a:t> </a:t>
            </a:r>
            <a:r>
              <a:rPr lang="hr-BA" sz="1400" dirty="0" smtClean="0">
                <a:cs typeface="Calibri"/>
              </a:rPr>
              <a:t>Vizija </a:t>
            </a:r>
            <a:r>
              <a:rPr lang="hr-BA" sz="1400" dirty="0">
                <a:cs typeface="Calibri"/>
              </a:rPr>
              <a:t>razvoja</a:t>
            </a:r>
            <a:endParaRPr lang="en-GB" sz="1400" dirty="0">
              <a:cs typeface="Calibri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hr-BA" sz="1400" dirty="0" smtClean="0">
                <a:cs typeface="Calibri"/>
              </a:rPr>
              <a:t>5.2</a:t>
            </a:r>
            <a:r>
              <a:rPr lang="ta-IN" sz="1400" dirty="0" smtClean="0">
                <a:cs typeface="Calibri"/>
              </a:rPr>
              <a:t> </a:t>
            </a:r>
            <a:r>
              <a:rPr lang="hr-BA" sz="1400" dirty="0" smtClean="0">
                <a:cs typeface="Calibri"/>
              </a:rPr>
              <a:t>Opći </a:t>
            </a:r>
            <a:r>
              <a:rPr lang="hr-BA" sz="1400" dirty="0">
                <a:cs typeface="Calibri"/>
              </a:rPr>
              <a:t>ciljevi i prioriteti</a:t>
            </a:r>
            <a:endParaRPr lang="en-GB" sz="1400" dirty="0">
              <a:cs typeface="Calibri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hr-BA" sz="1400" dirty="0" smtClean="0">
                <a:cs typeface="Calibri"/>
              </a:rPr>
              <a:t>5.3 </a:t>
            </a:r>
            <a:r>
              <a:rPr lang="hr-BA" sz="1400" dirty="0">
                <a:cs typeface="Calibri"/>
              </a:rPr>
              <a:t>Mjere i </a:t>
            </a:r>
            <a:r>
              <a:rPr lang="hr-BA" sz="1400" dirty="0" smtClean="0">
                <a:cs typeface="Calibri"/>
              </a:rPr>
              <a:t>projekti</a:t>
            </a:r>
            <a:endParaRPr lang="ta-IN" sz="1400" dirty="0" smtClean="0">
              <a:cs typeface="Calibri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hr-BA" sz="1600" b="1" dirty="0" smtClean="0">
                <a:cs typeface="Calibri"/>
              </a:rPr>
              <a:t>6</a:t>
            </a:r>
            <a:r>
              <a:rPr lang="ta-IN" sz="1600" b="1" dirty="0">
                <a:cs typeface="Calibri"/>
              </a:rPr>
              <a:t>	 </a:t>
            </a:r>
            <a:r>
              <a:rPr lang="hr-BA" sz="1600" b="1" dirty="0" smtClean="0">
                <a:cs typeface="Calibri"/>
              </a:rPr>
              <a:t>PROVEDBA </a:t>
            </a:r>
            <a:r>
              <a:rPr lang="hr-BA" sz="1600" b="1" dirty="0">
                <a:cs typeface="Calibri"/>
              </a:rPr>
              <a:t>PUR-a</a:t>
            </a:r>
            <a:endParaRPr lang="en-GB" sz="1600" b="1" dirty="0">
              <a:cs typeface="Calibri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hr-BA" sz="1400" dirty="0" smtClean="0">
                <a:cs typeface="Calibri"/>
              </a:rPr>
              <a:t>6.1</a:t>
            </a:r>
            <a:r>
              <a:rPr lang="ta-IN" sz="1400" dirty="0" smtClean="0">
                <a:cs typeface="Calibri"/>
              </a:rPr>
              <a:t> </a:t>
            </a:r>
            <a:r>
              <a:rPr lang="hr-BA" sz="1400" dirty="0" smtClean="0">
                <a:cs typeface="Calibri"/>
              </a:rPr>
              <a:t>Mehanizmi </a:t>
            </a:r>
            <a:r>
              <a:rPr lang="hr-BA" sz="1400" dirty="0">
                <a:cs typeface="Calibri"/>
              </a:rPr>
              <a:t>provedbe	</a:t>
            </a:r>
            <a:endParaRPr lang="en-GB" sz="1400" dirty="0">
              <a:cs typeface="Calibri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hr-BA" sz="1400" dirty="0" smtClean="0">
                <a:cs typeface="Calibri"/>
              </a:rPr>
              <a:t>6.2</a:t>
            </a:r>
            <a:r>
              <a:rPr lang="ta-IN" sz="1400" dirty="0" smtClean="0">
                <a:cs typeface="Calibri"/>
              </a:rPr>
              <a:t> </a:t>
            </a:r>
            <a:r>
              <a:rPr lang="hr-BA" sz="1400" dirty="0" smtClean="0">
                <a:cs typeface="Calibri"/>
              </a:rPr>
              <a:t>Izvori </a:t>
            </a:r>
            <a:r>
              <a:rPr lang="hr-BA" sz="1400" dirty="0">
                <a:cs typeface="Calibri"/>
              </a:rPr>
              <a:t>financiranja	</a:t>
            </a:r>
            <a:endParaRPr lang="en-GB" sz="1400" dirty="0">
              <a:cs typeface="Calibri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hr-BA" sz="1400" dirty="0" smtClean="0">
                <a:cs typeface="Calibri"/>
              </a:rPr>
              <a:t>6.3</a:t>
            </a:r>
            <a:r>
              <a:rPr lang="ta-IN" sz="1400" dirty="0" smtClean="0">
                <a:cs typeface="Calibri"/>
              </a:rPr>
              <a:t> </a:t>
            </a:r>
            <a:r>
              <a:rPr lang="ta-IN" sz="1400" dirty="0" smtClean="0">
                <a:latin typeface="Calibri"/>
                <a:cs typeface="Calibri"/>
              </a:rPr>
              <a:t>Praćenje </a:t>
            </a:r>
            <a:r>
              <a:rPr lang="hr-BA" sz="1400" dirty="0">
                <a:cs typeface="Calibri"/>
              </a:rPr>
              <a:t>i </a:t>
            </a:r>
            <a:r>
              <a:rPr lang="ta-IN" sz="1400" dirty="0">
                <a:latin typeface="Calibri"/>
                <a:cs typeface="Calibri"/>
              </a:rPr>
              <a:t>ocjena</a:t>
            </a:r>
            <a:endParaRPr lang="en-GB" sz="14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211326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a-IN" sz="3200" dirty="0" smtClean="0"/>
              <a:t>O </a:t>
            </a:r>
            <a:r>
              <a:rPr lang="en-US" sz="3200" dirty="0" smtClean="0"/>
              <a:t>O</a:t>
            </a:r>
            <a:r>
              <a:rPr lang="ta-IN" sz="3200" dirty="0" smtClean="0"/>
              <a:t>snovnoj analizi stanja i analizi razvojnih mogućnosti</a:t>
            </a:r>
            <a:endParaRPr lang="en-US" sz="3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94101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dirty="0" smtClean="0"/>
              <a:t>Obrađene teme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a-IN" dirty="0" smtClean="0"/>
              <a:t>Prostorna obilježja</a:t>
            </a:r>
          </a:p>
          <a:p>
            <a:r>
              <a:rPr lang="en-US" dirty="0" smtClean="0"/>
              <a:t>D</a:t>
            </a:r>
            <a:r>
              <a:rPr lang="ta-IN" dirty="0" smtClean="0"/>
              <a:t>emografska slika</a:t>
            </a:r>
          </a:p>
          <a:p>
            <a:r>
              <a:rPr lang="en-US" dirty="0" smtClean="0"/>
              <a:t>K</a:t>
            </a:r>
            <a:r>
              <a:rPr lang="ta-IN" dirty="0" smtClean="0"/>
              <a:t>ulturno povijesna baština</a:t>
            </a:r>
          </a:p>
          <a:p>
            <a:r>
              <a:rPr lang="en-US" dirty="0" smtClean="0"/>
              <a:t>I</a:t>
            </a:r>
            <a:r>
              <a:rPr lang="ta-IN" dirty="0" smtClean="0"/>
              <a:t>nfrastruktura</a:t>
            </a:r>
          </a:p>
          <a:p>
            <a:r>
              <a:rPr lang="en-US" dirty="0" smtClean="0"/>
              <a:t>G</a:t>
            </a:r>
            <a:r>
              <a:rPr lang="ta-IN" dirty="0" smtClean="0"/>
              <a:t>ospodarstvo</a:t>
            </a:r>
          </a:p>
          <a:p>
            <a:r>
              <a:rPr lang="en-US" dirty="0" smtClean="0"/>
              <a:t>K</a:t>
            </a:r>
            <a:r>
              <a:rPr lang="ta-IN" dirty="0" smtClean="0"/>
              <a:t>valiteta života i okoliša</a:t>
            </a:r>
          </a:p>
          <a:p>
            <a:r>
              <a:rPr lang="ta-IN" dirty="0" smtClean="0"/>
              <a:t>Razvojne mogućnosti – strategije, financijski izvori i postojeće razvojne inicijative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1968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dirty="0" smtClean="0"/>
              <a:t>Izvori podataka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a-IN" dirty="0" smtClean="0"/>
              <a:t>DZS, HZZ, HGK, HOK, Porezna uprava, nacionalne strategije i programi, MINTUR, MINPO, MRRFEU, Min.poljo...</a:t>
            </a:r>
          </a:p>
          <a:p>
            <a:r>
              <a:rPr lang="ta-IN" dirty="0" smtClean="0"/>
              <a:t>Poslovna Hrvatska, Strategija LAG-a, turističke zajednice, IŽ, AZRRI...</a:t>
            </a:r>
          </a:p>
          <a:p>
            <a:r>
              <a:rPr lang="ta-IN" dirty="0" smtClean="0"/>
              <a:t>Prostorni plan, pravilnici, izvješća o proračunu, web, projektna i radna dokumentacija Općine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1243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a-IN" dirty="0" smtClean="0"/>
              <a:t>Struktura i slijed podpoglavlja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ta-IN" dirty="0" smtClean="0"/>
              <a:t>Sažeto o stanju na nacionalnoj razini</a:t>
            </a:r>
          </a:p>
          <a:p>
            <a:pPr>
              <a:lnSpc>
                <a:spcPct val="110000"/>
              </a:lnSpc>
            </a:pPr>
            <a:r>
              <a:rPr lang="en-US" dirty="0" smtClean="0"/>
              <a:t>S</a:t>
            </a:r>
            <a:r>
              <a:rPr lang="ta-IN" dirty="0" smtClean="0"/>
              <a:t>tanje i podaci na razini Županije</a:t>
            </a:r>
          </a:p>
          <a:p>
            <a:pPr>
              <a:lnSpc>
                <a:spcPct val="110000"/>
              </a:lnSpc>
            </a:pPr>
            <a:r>
              <a:rPr lang="ta-IN" dirty="0" smtClean="0"/>
              <a:t>Stanje i podaci na razini Općine</a:t>
            </a:r>
          </a:p>
          <a:p>
            <a:pPr>
              <a:lnSpc>
                <a:spcPct val="110000"/>
              </a:lnSpc>
            </a:pPr>
            <a:endParaRPr lang="ta-IN" dirty="0"/>
          </a:p>
          <a:p>
            <a:pPr>
              <a:lnSpc>
                <a:spcPct val="110000"/>
              </a:lnSpc>
            </a:pPr>
            <a:r>
              <a:rPr lang="en-US" dirty="0" smtClean="0"/>
              <a:t>K</a:t>
            </a:r>
            <a:r>
              <a:rPr lang="ta-IN" dirty="0" smtClean="0"/>
              <a:t>orištenje tablica i slika kadgod je moguće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8787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dirty="0" smtClean="0"/>
              <a:t>3.1. Prostorna obilježja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30000"/>
              </a:lnSpc>
            </a:pPr>
            <a:r>
              <a:rPr lang="ta-IN" dirty="0" smtClean="0"/>
              <a:t>Geografski položaj</a:t>
            </a:r>
          </a:p>
          <a:p>
            <a:pPr>
              <a:lnSpc>
                <a:spcPct val="130000"/>
              </a:lnSpc>
            </a:pPr>
            <a:r>
              <a:rPr lang="ta-IN" dirty="0" smtClean="0"/>
              <a:t>Prirodna obilježja (reljef, zaštićene prirodne cjeline, klima)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1015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dirty="0" smtClean="0"/>
              <a:t>3.2. Demografska slika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 lang="en-US" dirty="0" smtClean="0"/>
              <a:t>B</a:t>
            </a:r>
            <a:r>
              <a:rPr lang="ta-IN" dirty="0" smtClean="0"/>
              <a:t>roj stanovnika i trendovi, u usporedbi s IŽ i RH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S</a:t>
            </a:r>
            <a:r>
              <a:rPr lang="ta-IN" dirty="0" smtClean="0"/>
              <a:t>tarosna struktura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S</a:t>
            </a:r>
            <a:r>
              <a:rPr lang="ta-IN" dirty="0" smtClean="0"/>
              <a:t>tanovništvo po naseljima i gustoća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N</a:t>
            </a:r>
            <a:r>
              <a:rPr lang="ta-IN" dirty="0" smtClean="0"/>
              <a:t>acionalna pripadnost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1433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 smtClean="0"/>
              <a:t>3.3. Kulturno povijesna baština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30000"/>
              </a:lnSpc>
            </a:pPr>
            <a:r>
              <a:rPr lang="en-US" dirty="0" smtClean="0"/>
              <a:t>I</a:t>
            </a:r>
            <a:r>
              <a:rPr lang="ta-IN" dirty="0" smtClean="0"/>
              <a:t>staknute i zaštićene kulturne znamenitosti</a:t>
            </a:r>
          </a:p>
          <a:p>
            <a:pPr>
              <a:lnSpc>
                <a:spcPct val="130000"/>
              </a:lnSpc>
            </a:pPr>
            <a:r>
              <a:rPr lang="en-US" dirty="0" smtClean="0"/>
              <a:t>N</a:t>
            </a:r>
            <a:r>
              <a:rPr lang="ta-IN" dirty="0" smtClean="0"/>
              <a:t>ematerijalna kulturna baština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83803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dirty="0" smtClean="0"/>
              <a:t>3.4. Infrastruktura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30000"/>
              </a:lnSpc>
            </a:pPr>
            <a:r>
              <a:rPr lang="en-US" dirty="0" smtClean="0"/>
              <a:t>V</a:t>
            </a:r>
            <a:r>
              <a:rPr lang="ta-IN" dirty="0" smtClean="0"/>
              <a:t>odoopskrba i odvodnja</a:t>
            </a:r>
          </a:p>
          <a:p>
            <a:pPr>
              <a:lnSpc>
                <a:spcPct val="130000"/>
              </a:lnSpc>
            </a:pPr>
            <a:r>
              <a:rPr lang="en-US" dirty="0" smtClean="0"/>
              <a:t>P</a:t>
            </a:r>
            <a:r>
              <a:rPr lang="ta-IN" dirty="0" smtClean="0"/>
              <a:t>rometna infrastruktura </a:t>
            </a:r>
          </a:p>
          <a:p>
            <a:pPr>
              <a:lnSpc>
                <a:spcPct val="130000"/>
              </a:lnSpc>
            </a:pPr>
            <a:r>
              <a:rPr lang="en-US" dirty="0" smtClean="0"/>
              <a:t>E</a:t>
            </a:r>
            <a:r>
              <a:rPr lang="ta-IN" dirty="0" smtClean="0"/>
              <a:t>nergetska infrastruktura</a:t>
            </a:r>
          </a:p>
          <a:p>
            <a:pPr>
              <a:lnSpc>
                <a:spcPct val="130000"/>
              </a:lnSpc>
            </a:pPr>
            <a:r>
              <a:rPr lang="en-US" dirty="0" smtClean="0"/>
              <a:t>T</a:t>
            </a:r>
            <a:r>
              <a:rPr lang="ta-IN" dirty="0" smtClean="0"/>
              <a:t>elekomunikacije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18353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dirty="0" smtClean="0"/>
              <a:t>3.5. </a:t>
            </a:r>
            <a:r>
              <a:rPr lang="en-US" dirty="0" smtClean="0"/>
              <a:t>G</a:t>
            </a:r>
            <a:r>
              <a:rPr lang="ta-IN" dirty="0" smtClean="0"/>
              <a:t>ospodarstvo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ta-IN" dirty="0" smtClean="0"/>
              <a:t>Slika gospodarstva (IŽ, indeks razvijenosti u usporedbi s općinama u okruženju, glavne djelatnosti, zaposlenost, nezaposlenost)</a:t>
            </a:r>
          </a:p>
          <a:p>
            <a:pPr>
              <a:lnSpc>
                <a:spcPct val="110000"/>
              </a:lnSpc>
            </a:pPr>
            <a:r>
              <a:rPr lang="ta-IN" dirty="0" smtClean="0"/>
              <a:t>Turizam</a:t>
            </a:r>
          </a:p>
          <a:p>
            <a:pPr>
              <a:lnSpc>
                <a:spcPct val="110000"/>
              </a:lnSpc>
            </a:pPr>
            <a:r>
              <a:rPr lang="ta-IN" dirty="0" smtClean="0"/>
              <a:t>Proizvodne i uslužne djelatnosti</a:t>
            </a:r>
          </a:p>
          <a:p>
            <a:pPr>
              <a:lnSpc>
                <a:spcPct val="110000"/>
              </a:lnSpc>
            </a:pPr>
            <a:r>
              <a:rPr lang="ta-IN" dirty="0" smtClean="0"/>
              <a:t>Poljoprivreda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09575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dirty="0" smtClean="0"/>
              <a:t>3.6. Kvaliteta života i okoliša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30000"/>
              </a:lnSpc>
            </a:pPr>
            <a:r>
              <a:rPr lang="ta-IN" dirty="0" smtClean="0"/>
              <a:t>Okoliš – stanje, gospodarenje otpadom</a:t>
            </a:r>
          </a:p>
          <a:p>
            <a:pPr>
              <a:lnSpc>
                <a:spcPct val="130000"/>
              </a:lnSpc>
            </a:pPr>
            <a:r>
              <a:rPr lang="en-US" dirty="0" smtClean="0"/>
              <a:t>O</a:t>
            </a:r>
            <a:r>
              <a:rPr lang="ta-IN" dirty="0" smtClean="0"/>
              <a:t>brazovanje</a:t>
            </a:r>
          </a:p>
          <a:p>
            <a:pPr>
              <a:lnSpc>
                <a:spcPct val="130000"/>
              </a:lnSpc>
            </a:pPr>
            <a:r>
              <a:rPr lang="en-US" dirty="0" smtClean="0"/>
              <a:t>C</a:t>
            </a:r>
            <a:r>
              <a:rPr lang="ta-IN" dirty="0" smtClean="0"/>
              <a:t>ivilno društvo</a:t>
            </a:r>
          </a:p>
          <a:p>
            <a:pPr>
              <a:lnSpc>
                <a:spcPct val="130000"/>
              </a:lnSpc>
            </a:pPr>
            <a:r>
              <a:rPr lang="en-US" dirty="0" smtClean="0"/>
              <a:t>Z</a:t>
            </a:r>
            <a:r>
              <a:rPr lang="ta-IN" dirty="0" smtClean="0"/>
              <a:t>dravstvo i socijalna skrb</a:t>
            </a:r>
          </a:p>
          <a:p>
            <a:pPr>
              <a:lnSpc>
                <a:spcPct val="13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28004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 smtClean="0"/>
              <a:t>4.1 Analiza razvojnih mogućnosti – opći trendovi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ta-IN" dirty="0" smtClean="0"/>
              <a:t>Strateške smjernice na EU nivou</a:t>
            </a:r>
          </a:p>
          <a:p>
            <a:pPr>
              <a:lnSpc>
                <a:spcPct val="110000"/>
              </a:lnSpc>
            </a:pPr>
            <a:r>
              <a:rPr lang="en-US" dirty="0" smtClean="0"/>
              <a:t>S</a:t>
            </a:r>
            <a:r>
              <a:rPr lang="ta-IN" dirty="0" smtClean="0"/>
              <a:t>trateške smjernice na nacionalnom i regionalnom nivou (pregled prioriteta i kratko tumačenje):</a:t>
            </a:r>
          </a:p>
          <a:p>
            <a:pPr lvl="1">
              <a:lnSpc>
                <a:spcPct val="110000"/>
              </a:lnSpc>
            </a:pPr>
            <a:r>
              <a:rPr lang="ta-IN" dirty="0" smtClean="0"/>
              <a:t>PRR, Strategija RR RH, ŽRS IŽ, Strategija RR IŽ, Istarska kulturna strategija, Master plan razvoja turizma,LAG Sjeverna Istra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13009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 smtClean="0"/>
              <a:t>4.2 Analiza razvojnih mogućnosti - </a:t>
            </a:r>
            <a:r>
              <a:rPr lang="ta-IN" dirty="0" smtClean="0">
                <a:solidFill>
                  <a:srgbClr val="660066"/>
                </a:solidFill>
              </a:rPr>
              <a:t>S</a:t>
            </a:r>
            <a:r>
              <a:rPr lang="ta-IN" dirty="0" smtClean="0"/>
              <a:t>WOT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33409"/>
            <a:ext cx="8229600" cy="5294127"/>
          </a:xfrm>
        </p:spPr>
        <p:txBody>
          <a:bodyPr numCol="2">
            <a:noAutofit/>
          </a:bodyPr>
          <a:lstStyle/>
          <a:p>
            <a:pPr marL="0" indent="0">
              <a:buNone/>
            </a:pPr>
            <a:r>
              <a:rPr lang="hr-BA" sz="1400" dirty="0"/>
              <a:t>PRIRODNI RESURSI, OKOLIŠ INFRASTRUKTURA</a:t>
            </a:r>
            <a:endParaRPr lang="en-GB" sz="1400" dirty="0"/>
          </a:p>
          <a:p>
            <a:pPr lvl="0"/>
            <a:r>
              <a:rPr lang="hr-BA" sz="1400" dirty="0"/>
              <a:t>Povoljan geografski položaj za razvoj gospodarskih aktivnosti, turizma i međunarodno umrežavanje</a:t>
            </a:r>
            <a:endParaRPr lang="en-GB" sz="1400" dirty="0"/>
          </a:p>
          <a:p>
            <a:pPr lvl="0"/>
            <a:r>
              <a:rPr lang="hr-BA" sz="1400" dirty="0"/>
              <a:t>Povoljan prometni položaj</a:t>
            </a:r>
            <a:endParaRPr lang="en-GB" sz="1400" dirty="0"/>
          </a:p>
          <a:p>
            <a:pPr lvl="0"/>
            <a:r>
              <a:rPr lang="hr-BA" sz="1400" dirty="0"/>
              <a:t>Bogata prirodna i kulturna baština</a:t>
            </a:r>
            <a:endParaRPr lang="en-GB" sz="1400" dirty="0"/>
          </a:p>
          <a:p>
            <a:pPr lvl="0"/>
            <a:r>
              <a:rPr lang="hr-BA" sz="1400" dirty="0"/>
              <a:t>Očuvana, ekološki zdrava i lijepa priroda</a:t>
            </a:r>
            <a:endParaRPr lang="en-GB" sz="1400" dirty="0"/>
          </a:p>
          <a:p>
            <a:pPr lvl="0"/>
            <a:r>
              <a:rPr lang="hr-BA" sz="1400" dirty="0"/>
              <a:t>Dobra infrastruktura elektroopskrbe,  plinoopskrbe, vodoopskrbe i telekomunikacija</a:t>
            </a:r>
            <a:endParaRPr lang="en-GB" sz="1400" dirty="0"/>
          </a:p>
          <a:p>
            <a:pPr marL="0" indent="0">
              <a:buNone/>
            </a:pPr>
            <a:r>
              <a:rPr lang="hr-BA" sz="1400" dirty="0"/>
              <a:t>GOSPODARSTVO I GOSPODARSKE AKTIVNOSTI</a:t>
            </a:r>
            <a:endParaRPr lang="en-GB" sz="1400" dirty="0"/>
          </a:p>
          <a:p>
            <a:pPr lvl="0"/>
            <a:r>
              <a:rPr lang="hr-BA" sz="1400" dirty="0"/>
              <a:t>Diversificirana struktura </a:t>
            </a:r>
            <a:r>
              <a:rPr lang="hr-BA" sz="1400" dirty="0" smtClean="0"/>
              <a:t>gospodarstva</a:t>
            </a:r>
            <a:endParaRPr lang="en-GB" sz="1400" dirty="0" smtClean="0"/>
          </a:p>
          <a:p>
            <a:pPr lvl="0"/>
            <a:r>
              <a:rPr lang="hr-BA" sz="1400" dirty="0"/>
              <a:t>Poduzetništvo u pozitivnom trendu</a:t>
            </a:r>
            <a:endParaRPr lang="en-GB" sz="1400" dirty="0"/>
          </a:p>
          <a:p>
            <a:pPr lvl="0"/>
            <a:r>
              <a:rPr lang="hr-BA" sz="1400" dirty="0" smtClean="0"/>
              <a:t>Razvijenost </a:t>
            </a:r>
            <a:r>
              <a:rPr lang="hr-BA" sz="1400" dirty="0"/>
              <a:t>turističkog gospodarstva (hoteli, ugostiteljstvo, tradicija) </a:t>
            </a:r>
            <a:endParaRPr lang="en-GB" sz="1400" dirty="0"/>
          </a:p>
          <a:p>
            <a:pPr lvl="0"/>
            <a:r>
              <a:rPr lang="hr-BA" sz="1400" dirty="0"/>
              <a:t>Relativna razvijenost visokokvalitetnih i brendiranih poljoprivrednih proizvoda (vino, maslinovo ulje)</a:t>
            </a:r>
            <a:endParaRPr lang="en-GB" sz="1400" dirty="0"/>
          </a:p>
          <a:p>
            <a:pPr lvl="0"/>
            <a:r>
              <a:rPr lang="hr-BA" sz="1400" dirty="0"/>
              <a:t>Kvalitetna i bogata eno-gastronomska ponuda</a:t>
            </a:r>
            <a:endParaRPr lang="en-GB" sz="1400" dirty="0"/>
          </a:p>
          <a:p>
            <a:pPr lvl="0"/>
            <a:r>
              <a:rPr lang="hr-BA" sz="1400" dirty="0"/>
              <a:t>Raznolike i prepoznatljive kulturne, sportske, gastro i druge manifestacije s tradicijom </a:t>
            </a:r>
            <a:endParaRPr lang="en-GB" sz="1400" dirty="0"/>
          </a:p>
          <a:p>
            <a:pPr lvl="0"/>
            <a:r>
              <a:rPr lang="hr-BA" sz="1400" dirty="0"/>
              <a:t>Razvijena poduzetnička infrastruktura i dobra institucionalna potpora razvoju gospodarstva od strane Županije/Općine</a:t>
            </a:r>
            <a:endParaRPr lang="en-GB" sz="1400" dirty="0"/>
          </a:p>
          <a:p>
            <a:pPr lvl="0"/>
            <a:r>
              <a:rPr lang="hr-BA" sz="1400" dirty="0" smtClean="0"/>
              <a:t>Brojni</a:t>
            </a:r>
            <a:r>
              <a:rPr lang="hr-BA" sz="1400" dirty="0"/>
              <a:t>, očuvani i raznoliki prirodni resursi i prostor raspoloživi za razvoj gospodarskih aktivnosti </a:t>
            </a:r>
            <a:endParaRPr lang="en-GB" sz="1400" dirty="0"/>
          </a:p>
          <a:p>
            <a:pPr marL="0" indent="0">
              <a:buNone/>
            </a:pPr>
            <a:r>
              <a:rPr lang="hr-BA" sz="1400" dirty="0"/>
              <a:t>DRUŠTVO, DRUŠTVENE AKTIVNOSTI I UPRAVLJANJE RAZVOJEM</a:t>
            </a:r>
            <a:endParaRPr lang="en-GB" sz="1400" dirty="0"/>
          </a:p>
          <a:p>
            <a:pPr lvl="0"/>
            <a:r>
              <a:rPr lang="hr-BA" sz="1400" dirty="0"/>
              <a:t>Značajna i sačuvana kulturna baština</a:t>
            </a:r>
            <a:endParaRPr lang="en-GB" sz="1400" dirty="0"/>
          </a:p>
          <a:p>
            <a:pPr lvl="0"/>
            <a:r>
              <a:rPr lang="hr-BA" sz="1400" dirty="0"/>
              <a:t>Tradicija i prepoznatljivost 'Istarskog identiteta'</a:t>
            </a:r>
            <a:endParaRPr lang="en-GB" sz="1400" dirty="0"/>
          </a:p>
          <a:p>
            <a:pPr lvl="0"/>
            <a:r>
              <a:rPr lang="hr-BA" sz="1400" dirty="0"/>
              <a:t>Multikulturalnost, multijezičnost</a:t>
            </a:r>
            <a:endParaRPr lang="en-GB" sz="1400" dirty="0"/>
          </a:p>
          <a:p>
            <a:pPr lvl="0"/>
            <a:r>
              <a:rPr lang="hr-BA" sz="1400" dirty="0"/>
              <a:t>Tradicionalne multikulturalne veze s Italijom i Slovenijom </a:t>
            </a:r>
            <a:endParaRPr lang="en-GB" sz="1400" dirty="0"/>
          </a:p>
          <a:p>
            <a:pPr lvl="0"/>
            <a:r>
              <a:rPr lang="hr-BA" sz="1400" dirty="0"/>
              <a:t>Aktivno i angažirano civilno društvo, brojne društvene inicijative</a:t>
            </a:r>
            <a:endParaRPr lang="en-GB" sz="1400" dirty="0"/>
          </a:p>
          <a:p>
            <a:pPr lvl="0"/>
            <a:r>
              <a:rPr lang="hr-BA" sz="1400" dirty="0"/>
              <a:t>Dobra suradnja Županije i jedinica lokalne samouprave</a:t>
            </a:r>
            <a:endParaRPr lang="en-GB" sz="1400" dirty="0"/>
          </a:p>
          <a:p>
            <a:pPr lvl="0"/>
            <a:r>
              <a:rPr lang="hr-BA" sz="1400" dirty="0"/>
              <a:t>Proaktivan i participativan pristup planiranju razvoja od strane Županije i JLS</a:t>
            </a:r>
            <a:endParaRPr lang="en-GB" sz="1400" dirty="0"/>
          </a:p>
          <a:p>
            <a:r>
              <a:rPr lang="hr-BA" sz="1400" dirty="0"/>
              <a:t>Iskustvo u sudjelovanju u programima financiranim od EU, uključujući prekograničnu suradnju i razvijenu mrežu prekograničnog partnerstva</a:t>
            </a:r>
            <a:r>
              <a:rPr lang="en-GB" sz="1400" dirty="0"/>
              <a:t>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6678017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 smtClean="0"/>
              <a:t>4.2 Analiza razvojnih mogućnosti - </a:t>
            </a:r>
            <a:r>
              <a:rPr lang="ta-IN" dirty="0"/>
              <a:t>S</a:t>
            </a:r>
            <a:r>
              <a:rPr lang="ta-IN" dirty="0" smtClean="0">
                <a:solidFill>
                  <a:srgbClr val="660066"/>
                </a:solidFill>
              </a:rPr>
              <a:t>W</a:t>
            </a:r>
            <a:r>
              <a:rPr lang="ta-IN" dirty="0" smtClean="0"/>
              <a:t>OT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9158"/>
            <a:ext cx="8229600" cy="4728260"/>
          </a:xfrm>
        </p:spPr>
        <p:txBody>
          <a:bodyPr numCol="2">
            <a:noAutofit/>
          </a:bodyPr>
          <a:lstStyle/>
          <a:p>
            <a:pPr marL="0" indent="0">
              <a:buNone/>
            </a:pPr>
            <a:r>
              <a:rPr lang="hr-BA" sz="1400" dirty="0"/>
              <a:t>PRIRODNI RESURSI, OKOLIŠ INFRASTRUKTURA</a:t>
            </a:r>
            <a:endParaRPr lang="en-GB" sz="1400" dirty="0"/>
          </a:p>
          <a:p>
            <a:pPr lvl="0"/>
            <a:r>
              <a:rPr lang="hr-BA" sz="1400" dirty="0" smtClean="0"/>
              <a:t>Slabosti </a:t>
            </a:r>
            <a:r>
              <a:rPr lang="hr-BA" sz="1400" dirty="0"/>
              <a:t>postojećeg sustava gospodarenja otpadom (sakupljanje, prijevoz i odlaganje)</a:t>
            </a:r>
            <a:endParaRPr lang="en-GB" sz="1400" dirty="0"/>
          </a:p>
          <a:p>
            <a:pPr lvl="0"/>
            <a:r>
              <a:rPr lang="hr-BA" sz="1400" dirty="0"/>
              <a:t>Pokrivenost infrastrukturom odvodnje i pročišćavanja</a:t>
            </a:r>
            <a:endParaRPr lang="en-GB" sz="1400" dirty="0"/>
          </a:p>
          <a:p>
            <a:pPr lvl="0"/>
            <a:r>
              <a:rPr lang="hr-BA" sz="1400" dirty="0"/>
              <a:t>Rasprostranjenost i kvaliteta cestovne mreže do slabije naseljenih područja</a:t>
            </a:r>
            <a:endParaRPr lang="en-GB" sz="1400" dirty="0"/>
          </a:p>
          <a:p>
            <a:pPr marL="0" indent="0">
              <a:buNone/>
            </a:pPr>
            <a:r>
              <a:rPr lang="hr-BA" sz="1400" dirty="0"/>
              <a:t>GOSPODARSTVO I GOSPODARSKE AKTIVNOSTI</a:t>
            </a:r>
            <a:endParaRPr lang="en-GB" sz="1400" dirty="0"/>
          </a:p>
          <a:p>
            <a:pPr lvl="0"/>
            <a:r>
              <a:rPr lang="hr-BA" sz="1400" dirty="0"/>
              <a:t>Nedostatak mlade i/ili visokokvalificirane / kvalificirane radne snage specijalističkih znanja i vještina</a:t>
            </a:r>
            <a:endParaRPr lang="en-GB" sz="1400" dirty="0"/>
          </a:p>
          <a:p>
            <a:pPr lvl="0"/>
            <a:r>
              <a:rPr lang="hr-BA" sz="1400" dirty="0"/>
              <a:t>Sezonske oscilacije u ponudi i potražnju pri zapošljavanju</a:t>
            </a:r>
            <a:endParaRPr lang="en-GB" sz="1400" dirty="0"/>
          </a:p>
          <a:p>
            <a:pPr lvl="0"/>
            <a:r>
              <a:rPr lang="hr-BA" sz="1400" dirty="0"/>
              <a:t>Nedovoljna raznolikost smještajnih kapaciteta</a:t>
            </a:r>
            <a:endParaRPr lang="en-GB" sz="1400" dirty="0"/>
          </a:p>
          <a:p>
            <a:pPr lvl="0"/>
            <a:r>
              <a:rPr lang="hr-BA" sz="1400" dirty="0"/>
              <a:t>Kratkoća turističke sezone</a:t>
            </a:r>
            <a:endParaRPr lang="en-GB" sz="1400" dirty="0"/>
          </a:p>
          <a:p>
            <a:pPr lvl="0"/>
            <a:r>
              <a:rPr lang="hr-BA" sz="1400" dirty="0"/>
              <a:t>Nedovoljno korištenje modernih tehnologija u proizvodnji, plasmanu i marketingu</a:t>
            </a:r>
            <a:endParaRPr lang="en-GB" sz="1400" dirty="0"/>
          </a:p>
          <a:p>
            <a:pPr lvl="0"/>
            <a:r>
              <a:rPr lang="hr-BA" sz="1400" dirty="0"/>
              <a:t>Mreža tehnološke infrastrukture (slaba suradnja poslovnog sektora i istraživačko-razvojnih institucija)</a:t>
            </a:r>
            <a:endParaRPr lang="en-GB" sz="1400" dirty="0"/>
          </a:p>
          <a:p>
            <a:pPr lvl="0"/>
            <a:r>
              <a:rPr lang="hr-BA" sz="1400" dirty="0"/>
              <a:t>Nepovezanost gospodarstvenika (u malom i srednjem poduzetništvu, posebno u poljoprivredi)</a:t>
            </a:r>
            <a:endParaRPr lang="en-GB" sz="1400" dirty="0"/>
          </a:p>
          <a:p>
            <a:pPr lvl="0"/>
            <a:r>
              <a:rPr lang="hr-BA" sz="1400" dirty="0"/>
              <a:t>Neriješeno gospodarenje i obrađenost poljoprivrednog zemljišta </a:t>
            </a:r>
            <a:endParaRPr lang="en-GB" sz="1400" dirty="0"/>
          </a:p>
          <a:p>
            <a:pPr marL="0" indent="0">
              <a:buNone/>
            </a:pPr>
            <a:r>
              <a:rPr lang="hr-BA" sz="1400" dirty="0"/>
              <a:t>DRUŠTVO, DRUŠTVENE AKTIVNOSTI I UPRAVLJANJE RAZVOJEM</a:t>
            </a:r>
            <a:endParaRPr lang="en-GB" sz="1400" dirty="0"/>
          </a:p>
          <a:p>
            <a:pPr lvl="0"/>
            <a:r>
              <a:rPr lang="hr-BA" sz="1400" dirty="0"/>
              <a:t>Demografska slika i trendovi (depopulacija, starenje stanovništva)</a:t>
            </a:r>
            <a:endParaRPr lang="en-GB" sz="1400" dirty="0"/>
          </a:p>
          <a:p>
            <a:pPr lvl="0"/>
            <a:r>
              <a:rPr lang="hr-BA" sz="1400" dirty="0"/>
              <a:t>Dostupnost programa i institucija za cjeloživotno učenje</a:t>
            </a:r>
            <a:endParaRPr lang="en-GB" sz="1400" dirty="0"/>
          </a:p>
          <a:p>
            <a:pPr lvl="0"/>
            <a:r>
              <a:rPr lang="hr-BA" sz="1400" dirty="0"/>
              <a:t>Iskorištenost i valorizacija kulturne baštine </a:t>
            </a:r>
            <a:endParaRPr lang="en-GB" sz="1400" dirty="0"/>
          </a:p>
          <a:p>
            <a:pPr lvl="0"/>
            <a:r>
              <a:rPr lang="hr-BA" sz="1400" dirty="0"/>
              <a:t>Sustavi i mehanizmi za pripremu i provedbu programa i projekta (nedostaju kapaciteti za pripremu i provedbu projekta za EU i dr.)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4607489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 smtClean="0"/>
              <a:t>4.2 Analiza razvojnih mogućnosti - </a:t>
            </a:r>
            <a:r>
              <a:rPr lang="ta-IN" dirty="0"/>
              <a:t>SW</a:t>
            </a:r>
            <a:r>
              <a:rPr lang="ta-IN" dirty="0" smtClean="0">
                <a:solidFill>
                  <a:srgbClr val="660066"/>
                </a:solidFill>
              </a:rPr>
              <a:t>O</a:t>
            </a:r>
            <a:r>
              <a:rPr lang="ta-IN" dirty="0" smtClean="0"/>
              <a:t>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74126"/>
            <a:ext cx="8229600" cy="3898321"/>
          </a:xfrm>
        </p:spPr>
        <p:txBody>
          <a:bodyPr numCol="2" spcCol="180000">
            <a:noAutofit/>
          </a:bodyPr>
          <a:lstStyle/>
          <a:p>
            <a:pPr lvl="0"/>
            <a:r>
              <a:rPr lang="hr-BA" sz="1600" dirty="0" smtClean="0"/>
              <a:t>Stavljanje </a:t>
            </a:r>
            <a:r>
              <a:rPr lang="hr-BA" sz="1600" dirty="0"/>
              <a:t>prirodnih i gospodarskih resursa u službu društva i gospodarstva </a:t>
            </a:r>
            <a:endParaRPr lang="en-GB" sz="1600" dirty="0"/>
          </a:p>
          <a:p>
            <a:pPr lvl="0"/>
            <a:r>
              <a:rPr lang="hr-BA" sz="1600" dirty="0"/>
              <a:t>Sanacija odlagališta otpada i izgradnja sustava za gospodarenje otpadom, uključujući ŽCGO Kaštijun (sredstva i tehnička pomoć EU-a te bilateralni razvojni programi s Italijom i Slovenijom putem prekogranične suradnje)</a:t>
            </a:r>
            <a:endParaRPr lang="en-GB" sz="1600" dirty="0"/>
          </a:p>
          <a:p>
            <a:pPr lvl="0"/>
            <a:r>
              <a:rPr lang="hr-BA" sz="1600" dirty="0"/>
              <a:t>Sanacija i razvoj sustava odvodnje i pročišćavanja putem razvojnih programa i potpore središnje države (fondovi, programi nadležnih ministarstava)</a:t>
            </a:r>
            <a:endParaRPr lang="en-GB" sz="1600" dirty="0"/>
          </a:p>
          <a:p>
            <a:pPr lvl="0"/>
            <a:r>
              <a:rPr lang="hr-BA" sz="1600" dirty="0"/>
              <a:t>Rastuća dostupnost inovativnih tehnologija za jačanje konkurentnosti i kvalitete života</a:t>
            </a:r>
            <a:endParaRPr lang="en-GB" sz="1600" dirty="0"/>
          </a:p>
          <a:p>
            <a:pPr lvl="0"/>
            <a:r>
              <a:rPr lang="hr-BA" sz="1600" dirty="0"/>
              <a:t>Dostupnost europskih i nacionalnih fondova za:</a:t>
            </a:r>
            <a:endParaRPr lang="en-GB" sz="1600" dirty="0"/>
          </a:p>
          <a:p>
            <a:pPr lvl="1"/>
            <a:r>
              <a:rPr lang="hr-BA" sz="1400" dirty="0"/>
              <a:t>projekte ruralnog razvoja i poljoprivredu</a:t>
            </a:r>
            <a:endParaRPr lang="en-GB" sz="1400" dirty="0"/>
          </a:p>
          <a:p>
            <a:pPr lvl="1"/>
            <a:r>
              <a:rPr lang="hr-BA" sz="1400" dirty="0"/>
              <a:t>razvoj konkurentnosti i MSP</a:t>
            </a:r>
            <a:endParaRPr lang="en-GB" sz="1400" dirty="0"/>
          </a:p>
          <a:p>
            <a:pPr lvl="1"/>
            <a:r>
              <a:rPr lang="hr-BA" sz="1400" dirty="0"/>
              <a:t>razvoj ljudskih resursa uključujući civilno društvo</a:t>
            </a:r>
            <a:endParaRPr lang="en-GB" sz="1400" dirty="0"/>
          </a:p>
          <a:p>
            <a:pPr lvl="1"/>
            <a:r>
              <a:rPr lang="hr-BA" sz="1400" dirty="0"/>
              <a:t>povećanje efikasnosti i kapaciteta lokalne samouprave </a:t>
            </a:r>
            <a:endParaRPr lang="en-GB" sz="1400" dirty="0"/>
          </a:p>
          <a:p>
            <a:pPr lvl="0"/>
            <a:r>
              <a:rPr lang="hr-BA" sz="1600" dirty="0"/>
              <a:t>Korištenje iskustva i mreže prekograničnih partnerstava za nove zajedničke razvojne inicijative </a:t>
            </a:r>
            <a:endParaRPr lang="en-GB" sz="1600" dirty="0"/>
          </a:p>
          <a:p>
            <a:r>
              <a:rPr lang="hr-BA" sz="1600" dirty="0"/>
              <a:t>Pozitivni makroekonomski trendovi u okruženju  i niz vezanih efekata (porast turističke potrošnje, strana ulaganja i sl.)</a:t>
            </a:r>
            <a:r>
              <a:rPr lang="en-GB" sz="1600" dirty="0"/>
              <a:t>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4964574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 smtClean="0"/>
              <a:t>4.2 Analiza razvojnih mogućnosti - </a:t>
            </a:r>
            <a:r>
              <a:rPr lang="ta-IN" dirty="0"/>
              <a:t>SW</a:t>
            </a:r>
            <a:r>
              <a:rPr lang="ta-IN" dirty="0" smtClean="0"/>
              <a:t>O</a:t>
            </a:r>
            <a:r>
              <a:rPr lang="ta-IN" dirty="0" smtClean="0">
                <a:solidFill>
                  <a:srgbClr val="660066"/>
                </a:solidFill>
              </a:rPr>
              <a:t>T</a:t>
            </a:r>
            <a:endParaRPr lang="en-US" dirty="0">
              <a:solidFill>
                <a:srgbClr val="66006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33410"/>
            <a:ext cx="8229600" cy="4527062"/>
          </a:xfrm>
        </p:spPr>
        <p:txBody>
          <a:bodyPr numCol="2">
            <a:noAutofit/>
          </a:bodyPr>
          <a:lstStyle/>
          <a:p>
            <a:pPr lvl="0">
              <a:lnSpc>
                <a:spcPct val="110000"/>
              </a:lnSpc>
            </a:pPr>
            <a:r>
              <a:rPr lang="hr-BA" sz="1600" dirty="0"/>
              <a:t>Primjena neodrživih praksi lokalnog razvoja (devastacija prirodne i kulturne baštine, prostora i resursa usljed zaštite parcijalnih interesa)</a:t>
            </a:r>
            <a:endParaRPr lang="en-GB" sz="1600" dirty="0"/>
          </a:p>
          <a:p>
            <a:pPr lvl="0">
              <a:lnSpc>
                <a:spcPct val="110000"/>
              </a:lnSpc>
            </a:pPr>
            <a:r>
              <a:rPr lang="hr-BA" sz="1600" dirty="0"/>
              <a:t>Propadanje kulturne i prirodne baštine uslijed nedovoljnih izvora financiranja</a:t>
            </a:r>
            <a:endParaRPr lang="en-GB" sz="1600" dirty="0"/>
          </a:p>
          <a:p>
            <a:pPr lvl="0">
              <a:lnSpc>
                <a:spcPct val="110000"/>
              </a:lnSpc>
            </a:pPr>
            <a:r>
              <a:rPr lang="hr-BA" sz="1600" dirty="0"/>
              <a:t>Pritisak masovnog turizma - ugrožavanje resursne osnove</a:t>
            </a:r>
            <a:endParaRPr lang="en-GB" sz="1600" dirty="0"/>
          </a:p>
          <a:p>
            <a:pPr lvl="0">
              <a:lnSpc>
                <a:spcPct val="110000"/>
              </a:lnSpc>
            </a:pPr>
            <a:r>
              <a:rPr lang="hr-BA" sz="1600" dirty="0"/>
              <a:t>Gubitak lokalnog identiteta usljed eventualnih drastičnijih promjena demografske strukture</a:t>
            </a:r>
            <a:endParaRPr lang="en-GB" sz="1600" dirty="0"/>
          </a:p>
          <a:p>
            <a:pPr lvl="0">
              <a:lnSpc>
                <a:spcPct val="110000"/>
              </a:lnSpc>
            </a:pPr>
            <a:r>
              <a:rPr lang="hr-BA" sz="1600" dirty="0"/>
              <a:t>Depopulacija i daljnje starenje stanovništva</a:t>
            </a:r>
            <a:endParaRPr lang="en-GB" sz="1600" dirty="0"/>
          </a:p>
          <a:p>
            <a:pPr lvl="0">
              <a:lnSpc>
                <a:spcPct val="110000"/>
              </a:lnSpc>
            </a:pPr>
            <a:r>
              <a:rPr lang="hr-BA" sz="1600" dirty="0"/>
              <a:t>Netočna percepcija razvojnih potreba na razini središnje države (odražava se u potpori i financiranju razvojnih projekata)</a:t>
            </a:r>
            <a:endParaRPr lang="en-GB" sz="1600" dirty="0"/>
          </a:p>
          <a:p>
            <a:pPr lvl="0">
              <a:lnSpc>
                <a:spcPct val="110000"/>
              </a:lnSpc>
            </a:pPr>
            <a:r>
              <a:rPr lang="hr-BA" sz="1600" dirty="0"/>
              <a:t>Pogoršanje općih društveno-ekonomskih uvjeta usljed neprimjerene makroekonomske, fiskalne i drugih razvojnih politika na nacionalnom nivou</a:t>
            </a:r>
            <a:endParaRPr lang="en-GB" sz="1600" dirty="0"/>
          </a:p>
          <a:p>
            <a:pPr lvl="0">
              <a:lnSpc>
                <a:spcPct val="110000"/>
              </a:lnSpc>
            </a:pPr>
            <a:r>
              <a:rPr lang="hr-BA" sz="1600" dirty="0"/>
              <a:t>Ne odgovaranje na dinamiku potreba i promjena usljed tromosti i neučinkovitosti institucija koje postavljaju okvire za razvoj </a:t>
            </a:r>
            <a:endParaRPr lang="en-GB" sz="1600" dirty="0"/>
          </a:p>
          <a:p>
            <a:pPr lvl="0">
              <a:lnSpc>
                <a:spcPct val="110000"/>
              </a:lnSpc>
            </a:pPr>
            <a:r>
              <a:rPr lang="hr-BA" sz="1600" dirty="0"/>
              <a:t>Nestabilnost / nesigurnost institucija, zakona i dr; utjecaj kratkovidnih političkih odluka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3103794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 smtClean="0"/>
              <a:t>4.3 Analiza razvojnih mogućnosti – izvori financiranja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a-IN" dirty="0" smtClean="0"/>
              <a:t>Analiza općinskog proračuna:</a:t>
            </a:r>
          </a:p>
          <a:p>
            <a:r>
              <a:rPr lang="ta-IN" dirty="0" smtClean="0"/>
              <a:t>PRIRAS za 2011 – 2014</a:t>
            </a:r>
          </a:p>
          <a:p>
            <a:r>
              <a:rPr lang="en-US" dirty="0" smtClean="0"/>
              <a:t>Z</a:t>
            </a:r>
            <a:r>
              <a:rPr lang="ta-IN" dirty="0" smtClean="0"/>
              <a:t>aduživanje</a:t>
            </a:r>
          </a:p>
          <a:p>
            <a:r>
              <a:rPr lang="en-US" dirty="0" smtClean="0"/>
              <a:t>S</a:t>
            </a:r>
            <a:r>
              <a:rPr lang="ta-IN" dirty="0" smtClean="0"/>
              <a:t>truktura prihoda 2013-2014</a:t>
            </a:r>
          </a:p>
          <a:p>
            <a:r>
              <a:rPr lang="en-US" dirty="0" smtClean="0"/>
              <a:t>S</a:t>
            </a:r>
            <a:r>
              <a:rPr lang="ta-IN" dirty="0" smtClean="0"/>
              <a:t>truktura rashoda 2013-2014</a:t>
            </a:r>
          </a:p>
          <a:p>
            <a:r>
              <a:rPr lang="ta-IN" dirty="0" smtClean="0"/>
              <a:t>Programska struktura  </a:t>
            </a:r>
            <a:r>
              <a:rPr lang="ta-IN" smtClean="0"/>
              <a:t>i Plan razvojnih programa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1679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/>
              <a:t>Diskusija o razvojnoj viziji, prioritetima i projektima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6130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dirty="0" smtClean="0"/>
              <a:t>5.1 Vizija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856" y="1600200"/>
            <a:ext cx="8229600" cy="4284822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30000"/>
              </a:lnSpc>
            </a:pPr>
            <a:r>
              <a:rPr lang="en-US" dirty="0" smtClean="0"/>
              <a:t>A</a:t>
            </a:r>
            <a:r>
              <a:rPr lang="ta-IN" dirty="0" smtClean="0"/>
              <a:t>rtikulirana slika željene budućnosti</a:t>
            </a:r>
          </a:p>
          <a:p>
            <a:pPr>
              <a:lnSpc>
                <a:spcPct val="130000"/>
              </a:lnSpc>
            </a:pPr>
            <a:r>
              <a:rPr lang="en-US" dirty="0" smtClean="0"/>
              <a:t>O</a:t>
            </a:r>
            <a:r>
              <a:rPr lang="ta-IN" dirty="0" smtClean="0"/>
              <a:t>peracionalizira se kroz ciljeve, mjere i projekte pa nije nužno da bude sveobuhvatna;</a:t>
            </a:r>
          </a:p>
          <a:p>
            <a:pPr>
              <a:lnSpc>
                <a:spcPct val="130000"/>
              </a:lnSpc>
            </a:pPr>
            <a:r>
              <a:rPr lang="en-US" dirty="0" smtClean="0"/>
              <a:t>R</a:t>
            </a:r>
            <a:r>
              <a:rPr lang="ta-IN" dirty="0" smtClean="0"/>
              <a:t>adije: slikovita predodžba poželjnog mjesta za življenje, ‘brend’</a:t>
            </a:r>
          </a:p>
          <a:p>
            <a:pPr>
              <a:lnSpc>
                <a:spcPct val="130000"/>
              </a:lnSpc>
            </a:pPr>
            <a:r>
              <a:rPr lang="ta-IN" dirty="0"/>
              <a:t>Ključne </a:t>
            </a:r>
            <a:r>
              <a:rPr lang="ta-IN" dirty="0" smtClean="0"/>
              <a:t>riječi: </a:t>
            </a:r>
            <a:r>
              <a:rPr lang="en-US" dirty="0" smtClean="0"/>
              <a:t>G</a:t>
            </a:r>
            <a:r>
              <a:rPr lang="ta-IN" dirty="0" smtClean="0"/>
              <a:t>rad </a:t>
            </a:r>
            <a:r>
              <a:rPr lang="ta-IN" dirty="0"/>
              <a:t>umjetnika, kultura, umjetnost, baština, </a:t>
            </a:r>
            <a:r>
              <a:rPr lang="ta-IN" dirty="0" smtClean="0"/>
              <a:t>multikulturalnost</a:t>
            </a:r>
            <a:r>
              <a:rPr lang="ta-IN" dirty="0"/>
              <a:t>, slikovitost, sklad, prirodne ljepote...</a:t>
            </a:r>
            <a:endParaRPr lang="en-US" dirty="0"/>
          </a:p>
          <a:p>
            <a:pPr>
              <a:lnSpc>
                <a:spcPct val="13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44145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dirty="0" smtClean="0"/>
              <a:t>5.1 Vizija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856" y="1600200"/>
            <a:ext cx="8229600" cy="3907577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ta-IN" sz="3600" dirty="0" smtClean="0">
                <a:latin typeface="Calibri"/>
                <a:cs typeface="Calibri"/>
              </a:rPr>
              <a:t>ALT 1: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ta-IN" sz="3600" b="1" dirty="0" smtClean="0">
                <a:latin typeface="Calibri"/>
                <a:cs typeface="Calibri"/>
              </a:rPr>
              <a:t>Grožnjan-Grisignana – istarski biser kulture i sklada življenja u zdravom i poticajnom okruženju</a:t>
            </a:r>
            <a:endParaRPr lang="en-US" sz="3600" b="1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799942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dirty="0" smtClean="0"/>
              <a:t>5.1 Vizija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856" y="1600200"/>
            <a:ext cx="8229600" cy="3907577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ta-IN" sz="3600" dirty="0" smtClean="0">
                <a:latin typeface="Calibri"/>
                <a:cs typeface="Calibri"/>
              </a:rPr>
              <a:t>ALT 2: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ta-IN" sz="3600" b="1" dirty="0" smtClean="0">
                <a:latin typeface="Calibri"/>
                <a:cs typeface="Calibri"/>
              </a:rPr>
              <a:t>Grožnjan-Grisignana – bogatstvo i harmonija(sklad) prirode, kulture(umjetnosti) i ljudi(produktivnog/poticajnog življenja/života)</a:t>
            </a:r>
            <a:endParaRPr lang="en-US" sz="3600" b="1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725846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dirty="0" smtClean="0"/>
              <a:t>5.2 Opći ciljevi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856" y="1600201"/>
            <a:ext cx="8229600" cy="751294"/>
          </a:xfrm>
        </p:spPr>
        <p:txBody>
          <a:bodyPr/>
          <a:lstStyle/>
          <a:p>
            <a:r>
              <a:rPr lang="ta-IN" dirty="0" smtClean="0"/>
              <a:t>Grupirani u 5 područja:</a:t>
            </a:r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9865328"/>
              </p:ext>
            </p:extLst>
          </p:nvPr>
        </p:nvGraphicFramePr>
        <p:xfrm>
          <a:off x="501520" y="2351495"/>
          <a:ext cx="8185280" cy="35461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9773"/>
                <a:gridCol w="5895507"/>
              </a:tblGrid>
              <a:tr h="398255">
                <a:tc>
                  <a:txBody>
                    <a:bodyPr/>
                    <a:lstStyle/>
                    <a:p>
                      <a:r>
                        <a:rPr lang="ta-IN" dirty="0" smtClean="0">
                          <a:latin typeface="Calibri"/>
                          <a:cs typeface="Calibri"/>
                        </a:rPr>
                        <a:t>Područje</a:t>
                      </a:r>
                      <a:endParaRPr lang="en-US" dirty="0">
                        <a:latin typeface="Calibri"/>
                        <a:cs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a-IN" dirty="0" smtClean="0">
                          <a:latin typeface="Calibri"/>
                          <a:cs typeface="Calibri"/>
                        </a:rPr>
                        <a:t>Opći cilj</a:t>
                      </a:r>
                      <a:endParaRPr lang="en-US" dirty="0">
                        <a:latin typeface="Calibri"/>
                        <a:cs typeface="Calibri"/>
                      </a:endParaRPr>
                    </a:p>
                  </a:txBody>
                  <a:tcPr/>
                </a:tc>
              </a:tr>
              <a:tr h="398255">
                <a:tc>
                  <a:txBody>
                    <a:bodyPr/>
                    <a:lstStyle/>
                    <a:p>
                      <a:r>
                        <a:rPr lang="hr-HR" dirty="0" smtClean="0">
                          <a:latin typeface="Calibri"/>
                          <a:cs typeface="Calibri"/>
                        </a:rPr>
                        <a:t>GOSPODARSTVO</a:t>
                      </a:r>
                      <a:endParaRPr lang="en-US" dirty="0">
                        <a:latin typeface="Calibri"/>
                        <a:cs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a-IN" dirty="0" smtClean="0">
                          <a:latin typeface="Calibri"/>
                          <a:cs typeface="Calibri"/>
                        </a:rPr>
                        <a:t>Održivi rast </a:t>
                      </a:r>
                      <a:r>
                        <a:rPr lang="hr-HR" dirty="0" smtClean="0">
                          <a:latin typeface="Calibri"/>
                          <a:cs typeface="Calibri"/>
                        </a:rPr>
                        <a:t>konkurentnosti glavnih gospodarskih sektora </a:t>
                      </a:r>
                    </a:p>
                  </a:txBody>
                  <a:tcPr/>
                </a:tc>
              </a:tr>
              <a:tr h="687398">
                <a:tc>
                  <a:txBody>
                    <a:bodyPr/>
                    <a:lstStyle/>
                    <a:p>
                      <a:r>
                        <a:rPr lang="hr-HR" dirty="0" smtClean="0">
                          <a:latin typeface="Calibri"/>
                          <a:cs typeface="Calibri"/>
                        </a:rPr>
                        <a:t>LJUDI, ZNANJA, SURADNJA</a:t>
                      </a:r>
                      <a:endParaRPr lang="en-US" dirty="0">
                        <a:latin typeface="Calibri"/>
                        <a:cs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r-HR" dirty="0" smtClean="0">
                          <a:latin typeface="Calibri"/>
                          <a:cs typeface="Calibri"/>
                        </a:rPr>
                        <a:t>Razvoj ljudskih resursa i institucijskog okruženja, umrežavanja i suradnje</a:t>
                      </a:r>
                    </a:p>
                  </a:txBody>
                  <a:tcPr/>
                </a:tc>
              </a:tr>
              <a:tr h="687398">
                <a:tc>
                  <a:txBody>
                    <a:bodyPr/>
                    <a:lstStyle/>
                    <a:p>
                      <a:r>
                        <a:rPr lang="hr-HR" dirty="0" smtClean="0">
                          <a:latin typeface="Calibri"/>
                          <a:cs typeface="Calibri"/>
                        </a:rPr>
                        <a:t>PRIRODA I EKOLOGIJA</a:t>
                      </a:r>
                      <a:endParaRPr lang="en-US" dirty="0">
                        <a:latin typeface="Calibri"/>
                        <a:cs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r-HR" dirty="0" smtClean="0">
                          <a:latin typeface="Calibri"/>
                          <a:cs typeface="Calibri"/>
                        </a:rPr>
                        <a:t>Zaštita prirodnih resursa i ekosustava, održivo upravljanje prostorom </a:t>
                      </a:r>
                      <a:r>
                        <a:rPr lang="ta-IN" dirty="0" smtClean="0">
                          <a:latin typeface="Calibri"/>
                          <a:cs typeface="Calibri"/>
                        </a:rPr>
                        <a:t>i</a:t>
                      </a:r>
                      <a:r>
                        <a:rPr lang="ta-IN" baseline="0" dirty="0" smtClean="0">
                          <a:latin typeface="Calibri"/>
                          <a:cs typeface="Calibri"/>
                        </a:rPr>
                        <a:t> ekosustavom</a:t>
                      </a:r>
                      <a:endParaRPr lang="hr-HR" dirty="0" smtClean="0">
                        <a:latin typeface="Calibri"/>
                        <a:cs typeface="Calibri"/>
                      </a:endParaRPr>
                    </a:p>
                  </a:txBody>
                  <a:tcPr/>
                </a:tc>
              </a:tr>
              <a:tr h="687398">
                <a:tc>
                  <a:txBody>
                    <a:bodyPr/>
                    <a:lstStyle/>
                    <a:p>
                      <a:r>
                        <a:rPr lang="hr-HR" dirty="0" smtClean="0">
                          <a:latin typeface="Calibri"/>
                          <a:cs typeface="Calibri"/>
                        </a:rPr>
                        <a:t>KVALITET I STANDARD ŽIVOTA</a:t>
                      </a:r>
                      <a:endParaRPr lang="en-US" dirty="0">
                        <a:latin typeface="Calibri"/>
                        <a:cs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r-HR" dirty="0" smtClean="0">
                          <a:latin typeface="Calibri"/>
                          <a:cs typeface="Calibri"/>
                        </a:rPr>
                        <a:t>Stvaranje boljih životnih uvjeta poboljšanjem komunalne i društvene infrastrukture i aktivnosti.</a:t>
                      </a:r>
                    </a:p>
                  </a:txBody>
                  <a:tcPr/>
                </a:tc>
              </a:tr>
              <a:tr h="687398">
                <a:tc>
                  <a:txBody>
                    <a:bodyPr/>
                    <a:lstStyle/>
                    <a:p>
                      <a:r>
                        <a:rPr lang="hr-HR" dirty="0" smtClean="0">
                          <a:latin typeface="Calibri"/>
                          <a:cs typeface="Calibri"/>
                        </a:rPr>
                        <a:t>IDENTITET I KULTURA</a:t>
                      </a:r>
                      <a:endParaRPr lang="en-US" dirty="0">
                        <a:latin typeface="Calibri"/>
                        <a:cs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dirty="0" smtClean="0">
                          <a:latin typeface="Calibri"/>
                          <a:cs typeface="Calibri"/>
                        </a:rPr>
                        <a:t>Zaštita</a:t>
                      </a:r>
                      <a:r>
                        <a:rPr lang="ta-IN" dirty="0" smtClean="0">
                          <a:latin typeface="Calibri"/>
                          <a:cs typeface="Calibri"/>
                        </a:rPr>
                        <a:t>,</a:t>
                      </a:r>
                      <a:r>
                        <a:rPr lang="ta-IN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hr-HR" dirty="0" smtClean="0">
                          <a:latin typeface="Calibri"/>
                          <a:cs typeface="Calibri"/>
                        </a:rPr>
                        <a:t>očuvanje </a:t>
                      </a:r>
                      <a:r>
                        <a:rPr lang="ta-IN" dirty="0" smtClean="0">
                          <a:latin typeface="Calibri"/>
                          <a:cs typeface="Calibri"/>
                        </a:rPr>
                        <a:t>i promicanje </a:t>
                      </a:r>
                      <a:r>
                        <a:rPr lang="hr-HR" dirty="0" smtClean="0">
                          <a:latin typeface="Calibri"/>
                          <a:cs typeface="Calibri"/>
                        </a:rPr>
                        <a:t>kulturnog nasljeđa i lokalnog istarskog identiteta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94847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dirty="0" smtClean="0"/>
              <a:t>5.2 Prioriteti</a:t>
            </a:r>
            <a:endParaRPr lang="en-US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676757260"/>
              </p:ext>
            </p:extLst>
          </p:nvPr>
        </p:nvGraphicFramePr>
        <p:xfrm>
          <a:off x="451432" y="1417638"/>
          <a:ext cx="8235368" cy="4819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523677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dirty="0" smtClean="0"/>
              <a:t>5.3 Mjere i projekti</a:t>
            </a:r>
            <a:endParaRPr lang="en-US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2538421"/>
              </p:ext>
            </p:extLst>
          </p:nvPr>
        </p:nvGraphicFramePr>
        <p:xfrm>
          <a:off x="457199" y="1417638"/>
          <a:ext cx="8294049" cy="331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Document" r:id="rId3" imgW="5918200" imgH="2362200" progId="Word.Document.12">
                  <p:embed/>
                </p:oleObj>
              </mc:Choice>
              <mc:Fallback>
                <p:oleObj name="Document" r:id="rId3" imgW="5918200" imgH="23622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7199" y="1417638"/>
                        <a:ext cx="8294049" cy="3310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5630747"/>
              </p:ext>
            </p:extLst>
          </p:nvPr>
        </p:nvGraphicFramePr>
        <p:xfrm>
          <a:off x="569308" y="4598675"/>
          <a:ext cx="8181940" cy="17031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Document" r:id="rId5" imgW="5918200" imgH="1231900" progId="Word.Document.12">
                  <p:embed/>
                </p:oleObj>
              </mc:Choice>
              <mc:Fallback>
                <p:oleObj name="Document" r:id="rId5" imgW="5918200" imgH="12319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69308" y="4598675"/>
                        <a:ext cx="8181940" cy="17031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26339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dirty="0" smtClean="0"/>
              <a:t>5.3 Mjere i projekti</a:t>
            </a:r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1172427"/>
              </p:ext>
            </p:extLst>
          </p:nvPr>
        </p:nvGraphicFramePr>
        <p:xfrm>
          <a:off x="457200" y="1417637"/>
          <a:ext cx="8250136" cy="14871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1" name="Document" r:id="rId3" imgW="5918200" imgH="1066800" progId="Word.Document.12">
                  <p:embed/>
                </p:oleObj>
              </mc:Choice>
              <mc:Fallback>
                <p:oleObj name="Document" r:id="rId3" imgW="5918200" imgH="10668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7200" y="1417637"/>
                        <a:ext cx="8250136" cy="14871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6985601"/>
              </p:ext>
            </p:extLst>
          </p:nvPr>
        </p:nvGraphicFramePr>
        <p:xfrm>
          <a:off x="457200" y="2745578"/>
          <a:ext cx="8259138" cy="12406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2" name="Document" r:id="rId5" imgW="5918200" imgH="889000" progId="Word.Document.12">
                  <p:embed/>
                </p:oleObj>
              </mc:Choice>
              <mc:Fallback>
                <p:oleObj name="Document" r:id="rId5" imgW="5918200" imgH="8890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7200" y="2745578"/>
                        <a:ext cx="8259138" cy="124064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9092823"/>
              </p:ext>
            </p:extLst>
          </p:nvPr>
        </p:nvGraphicFramePr>
        <p:xfrm>
          <a:off x="457200" y="3873951"/>
          <a:ext cx="8281526" cy="12440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3" name="Document" r:id="rId7" imgW="5918200" imgH="889000" progId="Word.Document.12">
                  <p:embed/>
                </p:oleObj>
              </mc:Choice>
              <mc:Fallback>
                <p:oleObj name="Document" r:id="rId7" imgW="5918200" imgH="8890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7200" y="3873951"/>
                        <a:ext cx="8281526" cy="12440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4674593"/>
              </p:ext>
            </p:extLst>
          </p:nvPr>
        </p:nvGraphicFramePr>
        <p:xfrm>
          <a:off x="457199" y="5117957"/>
          <a:ext cx="8272761" cy="905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4" name="Document" r:id="rId9" imgW="5918200" imgH="647700" progId="Word.Document.12">
                  <p:embed/>
                </p:oleObj>
              </mc:Choice>
              <mc:Fallback>
                <p:oleObj name="Document" r:id="rId9" imgW="5918200" imgH="6477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57199" y="5117957"/>
                        <a:ext cx="8272761" cy="9053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721229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dirty="0" smtClean="0"/>
              <a:t>5.3 Mjere i projekti</a:t>
            </a:r>
            <a:endParaRPr lang="en-US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9207567"/>
              </p:ext>
            </p:extLst>
          </p:nvPr>
        </p:nvGraphicFramePr>
        <p:xfrm>
          <a:off x="457200" y="1417638"/>
          <a:ext cx="8237948" cy="20152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" name="Document" r:id="rId3" imgW="5918200" imgH="1447800" progId="Word.Document.12">
                  <p:embed/>
                </p:oleObj>
              </mc:Choice>
              <mc:Fallback>
                <p:oleObj name="Document" r:id="rId3" imgW="5918200" imgH="14478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7200" y="1417638"/>
                        <a:ext cx="8237948" cy="20152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8081274"/>
              </p:ext>
            </p:extLst>
          </p:nvPr>
        </p:nvGraphicFramePr>
        <p:xfrm>
          <a:off x="457199" y="3158669"/>
          <a:ext cx="8251299" cy="17706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name="Document" r:id="rId5" imgW="5918200" imgH="1270000" progId="Word.Document.12">
                  <p:embed/>
                </p:oleObj>
              </mc:Choice>
              <mc:Fallback>
                <p:oleObj name="Document" r:id="rId5" imgW="5918200" imgH="12700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7199" y="3158669"/>
                        <a:ext cx="8251299" cy="17706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5410047"/>
              </p:ext>
            </p:extLst>
          </p:nvPr>
        </p:nvGraphicFramePr>
        <p:xfrm>
          <a:off x="457200" y="4629925"/>
          <a:ext cx="8251298" cy="17706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2" name="Document" r:id="rId7" imgW="5918200" imgH="1270000" progId="Word.Document.12">
                  <p:embed/>
                </p:oleObj>
              </mc:Choice>
              <mc:Fallback>
                <p:oleObj name="Document" r:id="rId7" imgW="5918200" imgH="12700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7200" y="4629925"/>
                        <a:ext cx="8251298" cy="17706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018841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dirty="0" smtClean="0"/>
              <a:t>5.3 Mjere i projekti</a:t>
            </a:r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2571732"/>
              </p:ext>
            </p:extLst>
          </p:nvPr>
        </p:nvGraphicFramePr>
        <p:xfrm>
          <a:off x="457200" y="1417638"/>
          <a:ext cx="8225912" cy="12356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4" name="Document" r:id="rId3" imgW="5918200" imgH="889000" progId="Word.Document.12">
                  <p:embed/>
                </p:oleObj>
              </mc:Choice>
              <mc:Fallback>
                <p:oleObj name="Document" r:id="rId3" imgW="5918200" imgH="8890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7200" y="1417638"/>
                        <a:ext cx="8225912" cy="12356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7965165"/>
              </p:ext>
            </p:extLst>
          </p:nvPr>
        </p:nvGraphicFramePr>
        <p:xfrm>
          <a:off x="457199" y="2344903"/>
          <a:ext cx="8217105" cy="25215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5" name="Document" r:id="rId5" imgW="5918200" imgH="1816100" progId="Word.Document.12">
                  <p:embed/>
                </p:oleObj>
              </mc:Choice>
              <mc:Fallback>
                <p:oleObj name="Document" r:id="rId5" imgW="5918200" imgH="18161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7199" y="2344903"/>
                        <a:ext cx="8217105" cy="25215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8683119"/>
              </p:ext>
            </p:extLst>
          </p:nvPr>
        </p:nvGraphicFramePr>
        <p:xfrm>
          <a:off x="457199" y="4504176"/>
          <a:ext cx="8134100" cy="17455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6" name="Document" r:id="rId7" imgW="5918200" imgH="1270000" progId="Word.Document.12">
                  <p:embed/>
                </p:oleObj>
              </mc:Choice>
              <mc:Fallback>
                <p:oleObj name="Document" r:id="rId7" imgW="5918200" imgH="12700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7199" y="4504176"/>
                        <a:ext cx="8134100" cy="17455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3633283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a-IN" dirty="0" smtClean="0"/>
              <a:t>O </a:t>
            </a:r>
            <a:r>
              <a:rPr lang="ta-IN" dirty="0"/>
              <a:t>p</a:t>
            </a:r>
            <a:r>
              <a:rPr lang="ta-IN" dirty="0" smtClean="0"/>
              <a:t>rovedbi pura i pokazateljima učinka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6223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dirty="0" smtClean="0"/>
              <a:t>6.1 Aktivnosti, uloge, dionici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856" y="1927145"/>
            <a:ext cx="8229600" cy="3957877"/>
          </a:xfrm>
        </p:spPr>
        <p:txBody>
          <a:bodyPr/>
          <a:lstStyle/>
          <a:p>
            <a:r>
              <a:rPr lang="ta-IN" dirty="0" smtClean="0"/>
              <a:t>Općina: glavna nadzorna uloga i provedba na nivou programa</a:t>
            </a:r>
          </a:p>
          <a:p>
            <a:r>
              <a:rPr lang="ta-IN" dirty="0" smtClean="0"/>
              <a:t>Ostali dionici (radni timovi)+vanjska pomoć kad je opravdano: provedbena uloga na nivou projekata</a:t>
            </a:r>
          </a:p>
          <a:p>
            <a:r>
              <a:rPr lang="en-US" dirty="0" smtClean="0"/>
              <a:t>V</a:t>
            </a:r>
            <a:r>
              <a:rPr lang="ta-IN" dirty="0" smtClean="0"/>
              <a:t>ažnost stvaranja mreže institucija i informiranja i promidžbe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079058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dirty="0" smtClean="0"/>
              <a:t>6.1 Aktivnosti, uloge, dionici</a:t>
            </a:r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0249471"/>
              </p:ext>
            </p:extLst>
          </p:nvPr>
        </p:nvGraphicFramePr>
        <p:xfrm>
          <a:off x="457200" y="1417637"/>
          <a:ext cx="8229600" cy="5150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2" name="Document" r:id="rId3" imgW="5905500" imgH="3695700" progId="Word.Document.12">
                  <p:embed/>
                </p:oleObj>
              </mc:Choice>
              <mc:Fallback>
                <p:oleObj name="Document" r:id="rId3" imgW="5905500" imgH="36957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7200" y="1417637"/>
                        <a:ext cx="8229600" cy="5150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272364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dirty="0" smtClean="0"/>
              <a:t>6.2 Dinamika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a-IN" dirty="0" smtClean="0"/>
              <a:t>Faktori prioritizacije projekata:</a:t>
            </a:r>
          </a:p>
          <a:p>
            <a:pPr lvl="1"/>
            <a:r>
              <a:rPr lang="en-US" dirty="0" smtClean="0"/>
              <a:t>Z</a:t>
            </a:r>
            <a:r>
              <a:rPr lang="ta-IN" dirty="0" smtClean="0"/>
              <a:t>relost / tehnička pripremljenost</a:t>
            </a:r>
          </a:p>
          <a:p>
            <a:pPr lvl="1"/>
            <a:r>
              <a:rPr lang="en-US" dirty="0" smtClean="0"/>
              <a:t>I</a:t>
            </a:r>
            <a:r>
              <a:rPr lang="ta-IN" dirty="0" smtClean="0"/>
              <a:t>splativost i doprinos socio-ekonomskim ciljevima</a:t>
            </a:r>
          </a:p>
          <a:p>
            <a:pPr lvl="1"/>
            <a:r>
              <a:rPr lang="en-US" dirty="0" smtClean="0"/>
              <a:t>D</a:t>
            </a:r>
            <a:r>
              <a:rPr lang="ta-IN" dirty="0" smtClean="0"/>
              <a:t>ostupnost sredstava</a:t>
            </a:r>
          </a:p>
          <a:p>
            <a:pPr lvl="1"/>
            <a:r>
              <a:rPr lang="en-US" dirty="0" smtClean="0"/>
              <a:t>P</a:t>
            </a:r>
            <a:r>
              <a:rPr lang="ta-IN" dirty="0" smtClean="0"/>
              <a:t>ostojanje kapaciteta za provedbu</a:t>
            </a:r>
          </a:p>
          <a:p>
            <a:pPr lvl="1"/>
            <a:r>
              <a:rPr lang="en-US" dirty="0" smtClean="0"/>
              <a:t>P</a:t>
            </a:r>
            <a:r>
              <a:rPr lang="ta-IN" dirty="0" smtClean="0"/>
              <a:t>otpora zajednice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90648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 smtClean="0"/>
              <a:t>6.2 Dinamika – projekti po zrelosti</a:t>
            </a:r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3218376"/>
              </p:ext>
            </p:extLst>
          </p:nvPr>
        </p:nvGraphicFramePr>
        <p:xfrm>
          <a:off x="504775" y="1417638"/>
          <a:ext cx="8182025" cy="58032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5" name="Document" r:id="rId3" imgW="5905500" imgH="4559300" progId="Word.Document.12">
                  <p:embed/>
                </p:oleObj>
              </mc:Choice>
              <mc:Fallback>
                <p:oleObj name="Document" r:id="rId3" imgW="5905500" imgH="45593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04775" y="1417638"/>
                        <a:ext cx="8182025" cy="58032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327405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 smtClean="0"/>
              <a:t>6.2 Dinamika – projekti po zrelosti</a:t>
            </a:r>
            <a:endParaRPr lang="en-US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2761141"/>
              </p:ext>
            </p:extLst>
          </p:nvPr>
        </p:nvGraphicFramePr>
        <p:xfrm>
          <a:off x="457200" y="1417637"/>
          <a:ext cx="8407042" cy="56696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9" name="Document" r:id="rId3" imgW="5905500" imgH="4953000" progId="Word.Document.12">
                  <p:embed/>
                </p:oleObj>
              </mc:Choice>
              <mc:Fallback>
                <p:oleObj name="Document" r:id="rId3" imgW="5905500" imgH="49530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7200" y="1417637"/>
                        <a:ext cx="8407042" cy="56696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97178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dirty="0" smtClean="0"/>
              <a:t>6.3 Izvori financiranja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</a:t>
            </a:r>
            <a:r>
              <a:rPr lang="ta-IN" dirty="0" smtClean="0"/>
              <a:t>regled mjera PRR s naglaskom na one koje su pogodne za projekte PUR-a:</a:t>
            </a:r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0966088"/>
              </p:ext>
            </p:extLst>
          </p:nvPr>
        </p:nvGraphicFramePr>
        <p:xfrm>
          <a:off x="595018" y="2671938"/>
          <a:ext cx="7874329" cy="4098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7" name="Document" r:id="rId3" imgW="5905500" imgH="3073400" progId="Word.Document.12">
                  <p:embed/>
                </p:oleObj>
              </mc:Choice>
              <mc:Fallback>
                <p:oleObj name="Document" r:id="rId3" imgW="5905500" imgH="30734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95018" y="2671938"/>
                        <a:ext cx="7874329" cy="40980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1527629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 smtClean="0"/>
              <a:t>6.4 Praćenje i ocjena – pokazatelji po ciljevima</a:t>
            </a:r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30487"/>
              </p:ext>
            </p:extLst>
          </p:nvPr>
        </p:nvGraphicFramePr>
        <p:xfrm>
          <a:off x="457200" y="1417638"/>
          <a:ext cx="8042414" cy="5499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89" name="Document" r:id="rId3" imgW="5905500" imgH="4038600" progId="Word.Document.12">
                  <p:embed/>
                </p:oleObj>
              </mc:Choice>
              <mc:Fallback>
                <p:oleObj name="Document" r:id="rId3" imgW="5905500" imgH="40386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7200" y="1417638"/>
                        <a:ext cx="8042414" cy="54999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3824122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 smtClean="0"/>
              <a:t>6.4 Praćenje i ocjena – pokazatelji po ciljevima</a:t>
            </a:r>
            <a:endParaRPr lang="en-US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5223208"/>
              </p:ext>
            </p:extLst>
          </p:nvPr>
        </p:nvGraphicFramePr>
        <p:xfrm>
          <a:off x="450487" y="1417637"/>
          <a:ext cx="8137139" cy="53022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3" name="Document" r:id="rId3" imgW="5905500" imgH="3848100" progId="Word.Document.12">
                  <p:embed/>
                </p:oleObj>
              </mc:Choice>
              <mc:Fallback>
                <p:oleObj name="Document" r:id="rId3" imgW="5905500" imgH="38481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0487" y="1417637"/>
                        <a:ext cx="8137139" cy="53022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6300880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 smtClean="0"/>
              <a:t>6.4 Praćenje i ocjena – pokazatelji po ciljevima</a:t>
            </a:r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1215275"/>
              </p:ext>
            </p:extLst>
          </p:nvPr>
        </p:nvGraphicFramePr>
        <p:xfrm>
          <a:off x="457200" y="1656559"/>
          <a:ext cx="8054238" cy="45554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37" name="Document" r:id="rId3" imgW="5905500" imgH="3340100" progId="Word.Document.12">
                  <p:embed/>
                </p:oleObj>
              </mc:Choice>
              <mc:Fallback>
                <p:oleObj name="Document" r:id="rId3" imgW="5905500" imgH="33401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7200" y="1656559"/>
                        <a:ext cx="8054238" cy="45554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886339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 smtClean="0"/>
              <a:t>6.4 Praćenje i ocjena – pokazatelji po ciljevima</a:t>
            </a:r>
            <a:endParaRPr lang="en-US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5107863"/>
              </p:ext>
            </p:extLst>
          </p:nvPr>
        </p:nvGraphicFramePr>
        <p:xfrm>
          <a:off x="463060" y="1732008"/>
          <a:ext cx="8052053" cy="43290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1" name="Document" r:id="rId3" imgW="5905500" imgH="3175000" progId="Word.Document.12">
                  <p:embed/>
                </p:oleObj>
              </mc:Choice>
              <mc:Fallback>
                <p:oleObj name="Document" r:id="rId3" imgW="5905500" imgH="31750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63060" y="1732008"/>
                        <a:ext cx="8052053" cy="43290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2809124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a-IN" dirty="0" smtClean="0"/>
              <a:t>6.4 Praćenje i ocjena – pokazatelji po ciljevima</a:t>
            </a:r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3031963"/>
              </p:ext>
            </p:extLst>
          </p:nvPr>
        </p:nvGraphicFramePr>
        <p:xfrm>
          <a:off x="651098" y="1965904"/>
          <a:ext cx="7853282" cy="28879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5" name="Document" r:id="rId3" imgW="5905500" imgH="2171700" progId="Word.Document.12">
                  <p:embed/>
                </p:oleObj>
              </mc:Choice>
              <mc:Fallback>
                <p:oleObj name="Document" r:id="rId3" imgW="5905500" imgH="21717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51098" y="1965904"/>
                        <a:ext cx="7853282" cy="288798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8127552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a-IN" dirty="0"/>
              <a:t>H</a:t>
            </a:r>
            <a:r>
              <a:rPr lang="ta-IN" dirty="0" smtClean="0"/>
              <a:t>vala na pažnji i suradnji!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484143"/>
      </p:ext>
    </p:extLst>
  </p:cSld>
  <p:clrMapOvr>
    <a:masterClrMapping/>
  </p:clrMapOvr>
</p:sld>
</file>

<file path=ppt/theme/theme1.xml><?xml version="1.0" encoding="utf-8"?>
<a:theme xmlns:a="http://schemas.openxmlformats.org/drawingml/2006/main" name="Ppt prezentacij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prezentacije.thmx</Template>
  <TotalTime>918</TotalTime>
  <Words>1700</Words>
  <Application>Microsoft Macintosh PowerPoint</Application>
  <PresentationFormat>On-screen Show (4:3)</PresentationFormat>
  <Paragraphs>265</Paragraphs>
  <Slides>46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8" baseType="lpstr">
      <vt:lpstr>Ppt prezentacije</vt:lpstr>
      <vt:lpstr>Microsoft Word Document</vt:lpstr>
      <vt:lpstr>Program ukupnog razvoja općine Grožnjan-Grisignana 2015.-2020.</vt:lpstr>
      <vt:lpstr>Program</vt:lpstr>
      <vt:lpstr>1.1. Organizacija izrade PUR-a</vt:lpstr>
      <vt:lpstr>1.2. Metodologija izrade PUR-a</vt:lpstr>
      <vt:lpstr>1.2. Metodologija izrade PUR-a</vt:lpstr>
      <vt:lpstr>1.2. Metodologija izrade PUR-a</vt:lpstr>
      <vt:lpstr>1.3 Struktura dokumenta</vt:lpstr>
      <vt:lpstr>O Osnovnoj analizi stanja i analizi razvojnih mogućnosti</vt:lpstr>
      <vt:lpstr>Obrađene teme</vt:lpstr>
      <vt:lpstr>Izvori podataka</vt:lpstr>
      <vt:lpstr>Struktura i slijed podpoglavlja</vt:lpstr>
      <vt:lpstr>3.1. Prostorna obilježja</vt:lpstr>
      <vt:lpstr>3.2. Demografska slika</vt:lpstr>
      <vt:lpstr>3.3. Kulturno povijesna baština</vt:lpstr>
      <vt:lpstr>3.4. Infrastruktura</vt:lpstr>
      <vt:lpstr>3.5. Gospodarstvo </vt:lpstr>
      <vt:lpstr>3.6. Kvaliteta života i okoliša</vt:lpstr>
      <vt:lpstr>4.1 Analiza razvojnih mogućnosti – opći trendovi</vt:lpstr>
      <vt:lpstr>4.2 Analiza razvojnih mogućnosti - SWOT</vt:lpstr>
      <vt:lpstr>4.2 Analiza razvojnih mogućnosti - SWOT</vt:lpstr>
      <vt:lpstr>4.2 Analiza razvojnih mogućnosti - SWOT</vt:lpstr>
      <vt:lpstr>4.2 Analiza razvojnih mogućnosti - SWOT</vt:lpstr>
      <vt:lpstr>4.3 Analiza razvojnih mogućnosti – izvori financiranja</vt:lpstr>
      <vt:lpstr>Diskusija o razvojnoj viziji, prioritetima i projektima </vt:lpstr>
      <vt:lpstr>5.1 Vizija</vt:lpstr>
      <vt:lpstr>5.1 Vizija</vt:lpstr>
      <vt:lpstr>5.1 Vizija</vt:lpstr>
      <vt:lpstr>5.2 Opći ciljevi</vt:lpstr>
      <vt:lpstr>5.2 Prioriteti</vt:lpstr>
      <vt:lpstr>5.3 Mjere i projekti</vt:lpstr>
      <vt:lpstr>5.3 Mjere i projekti</vt:lpstr>
      <vt:lpstr>5.3 Mjere i projekti</vt:lpstr>
      <vt:lpstr>5.3 Mjere i projekti</vt:lpstr>
      <vt:lpstr>O provedbi pura i pokazateljima učinka</vt:lpstr>
      <vt:lpstr>6.1 Aktivnosti, uloge, dionici</vt:lpstr>
      <vt:lpstr>6.1 Aktivnosti, uloge, dionici</vt:lpstr>
      <vt:lpstr>6.2 Dinamika</vt:lpstr>
      <vt:lpstr>6.2 Dinamika – projekti po zrelosti</vt:lpstr>
      <vt:lpstr>6.2 Dinamika – projekti po zrelosti</vt:lpstr>
      <vt:lpstr>6.3 Izvori financiranja</vt:lpstr>
      <vt:lpstr>6.4 Praćenje i ocjena – pokazatelji po ciljevima</vt:lpstr>
      <vt:lpstr>6.4 Praćenje i ocjena – pokazatelji po ciljevima</vt:lpstr>
      <vt:lpstr>6.4 Praćenje i ocjena – pokazatelji po ciljevima</vt:lpstr>
      <vt:lpstr>6.4 Praćenje i ocjena – pokazatelji po ciljevima</vt:lpstr>
      <vt:lpstr>6.4 Praćenje i ocjena – pokazatelji po ciljevima</vt:lpstr>
      <vt:lpstr>Hvala na pažnji i suradnji!</vt:lpstr>
    </vt:vector>
  </TitlesOfParts>
  <Company>Mirta Consulting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Mirta Vukelic</dc:creator>
  <cp:lastModifiedBy>Mirta Vukelic</cp:lastModifiedBy>
  <cp:revision>23</cp:revision>
  <dcterms:created xsi:type="dcterms:W3CDTF">2015-09-22T08:28:19Z</dcterms:created>
  <dcterms:modified xsi:type="dcterms:W3CDTF">2015-09-23T08:14:39Z</dcterms:modified>
</cp:coreProperties>
</file>